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notesSlides/notesSlide11.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charts/chart3.xml" ContentType="application/vnd.openxmlformats-officedocument.drawingml.chart+xml"/>
  <Override PartName="/ppt/charts/colors2.xml" ContentType="application/vnd.ms-office.chartcolorstyle+xml"/>
  <Override PartName="/ppt/charts/style3.xml" ContentType="application/vnd.ms-office.chartstyle+xml"/>
  <Override PartName="/ppt/charts/style2.xml" ContentType="application/vnd.ms-office.chartstyle+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7" r:id="rId3"/>
    <p:sldId id="258" r:id="rId4"/>
    <p:sldId id="275" r:id="rId5"/>
    <p:sldId id="276" r:id="rId6"/>
    <p:sldId id="261" r:id="rId7"/>
    <p:sldId id="262" r:id="rId8"/>
    <p:sldId id="263" r:id="rId9"/>
    <p:sldId id="264" r:id="rId10"/>
    <p:sldId id="265" r:id="rId11"/>
    <p:sldId id="266" r:id="rId12"/>
    <p:sldId id="267" r:id="rId13"/>
    <p:sldId id="274" r:id="rId14"/>
    <p:sldId id="273" r:id="rId15"/>
    <p:sldId id="277" r:id="rId16"/>
    <p:sldId id="270" r:id="rId17"/>
    <p:sldId id="271" r:id="rId18"/>
    <p:sldId id="272" r:id="rId19"/>
  </p:sldIdLst>
  <p:sldSz cx="18288000" cy="10287000"/>
  <p:notesSz cx="6858000" cy="9144000"/>
  <p:embeddedFontLst>
    <p:embeddedFont>
      <p:font typeface="Arial Nova" panose="020B0504020202020204" pitchFamily="34" charset="0"/>
      <p:regular r:id="rId21"/>
      <p:bold r:id="rId22"/>
      <p:italic r:id="rId23"/>
      <p:boldItalic r:id="rId24"/>
    </p:embeddedFont>
    <p:embeddedFont>
      <p:font typeface="Poppins" panose="00000500000000000000" pitchFamily="2" charset="0"/>
      <p:regular r:id="rId25"/>
      <p:bold r:id="rId26"/>
      <p:italic r:id="rId27"/>
      <p:boldItalic r:id="rId28"/>
    </p:embeddedFont>
    <p:embeddedFont>
      <p:font typeface="Poppins Bold" panose="00000800000000000000" charset="0"/>
      <p:regular r:id="rId29"/>
      <p:bold r:id="rId30"/>
    </p:embeddedFont>
    <p:embeddedFont>
      <p:font typeface="Poppins Italics" panose="020B0604020202020204" charset="0"/>
      <p:regular r:id="rId31"/>
    </p:embeddedFont>
    <p:embeddedFont>
      <p:font typeface="Poppins Medium" panose="00000600000000000000" pitchFamily="2" charset="0"/>
      <p:regular r:id="rId32"/>
      <p: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FEC"/>
    <a:srgbClr val="F5F9F8"/>
    <a:srgbClr val="02332F"/>
    <a:srgbClr val="E6FEFC"/>
    <a:srgbClr val="F0B7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3447" autoAdjust="0"/>
  </p:normalViewPr>
  <p:slideViewPr>
    <p:cSldViewPr>
      <p:cViewPr varScale="1">
        <p:scale>
          <a:sx n="55" d="100"/>
          <a:sy n="55" d="100"/>
        </p:scale>
        <p:origin x="658" y="77"/>
      </p:cViewPr>
      <p:guideLst>
        <p:guide orient="horz" pos="2160"/>
        <p:guide pos="2880"/>
      </p:guideLst>
    </p:cSldViewPr>
  </p:slideViewPr>
  <p:outlineViewPr>
    <p:cViewPr>
      <p:scale>
        <a:sx n="33" d="100"/>
        <a:sy n="33" d="100"/>
      </p:scale>
      <p:origin x="0" y="-28"/>
    </p:cViewPr>
  </p:outlineViewPr>
  <p:notesTextViewPr>
    <p:cViewPr>
      <p:scale>
        <a:sx n="100" d="100"/>
        <a:sy n="100" d="100"/>
      </p:scale>
      <p:origin x="0" y="0"/>
    </p:cViewPr>
  </p:notesTextViewPr>
  <p:sorterViewPr>
    <p:cViewPr>
      <p:scale>
        <a:sx n="100" d="100"/>
        <a:sy n="100" d="100"/>
      </p:scale>
      <p:origin x="0" y="-10868"/>
    </p:cViewPr>
  </p:sorterViewPr>
  <p:notesViewPr>
    <p:cSldViewPr>
      <p:cViewPr varScale="1">
        <p:scale>
          <a:sx n="45" d="100"/>
          <a:sy n="45" d="100"/>
        </p:scale>
        <p:origin x="2760" y="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customXml" Target="../customXml/item2.xml"/><Relationship Id="rId21" Type="http://schemas.openxmlformats.org/officeDocument/2006/relationships/font" Target="fonts/font1.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ableStyles" Target="tableStyles.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1"/>
          <c:order val="0"/>
          <c:tx>
            <c:strRef>
              <c:f>Sheet1!$B$1</c:f>
              <c:strCache>
                <c:ptCount val="1"/>
                <c:pt idx="0">
                  <c:v>Series 2</c:v>
                </c:pt>
              </c:strCache>
            </c:strRef>
          </c:tx>
          <c:spPr>
            <a:solidFill>
              <a:schemeClr val="accent2"/>
            </a:solidFill>
            <a:ln>
              <a:noFill/>
            </a:ln>
            <a:effectLst/>
          </c:spPr>
          <c:invertIfNegative val="0"/>
          <c:dPt>
            <c:idx val="0"/>
            <c:invertIfNegative val="0"/>
            <c:bubble3D val="0"/>
            <c:spPr>
              <a:solidFill>
                <a:srgbClr val="02332F"/>
              </a:solidFill>
              <a:ln>
                <a:noFill/>
              </a:ln>
              <a:effectLst/>
            </c:spPr>
            <c:extLst>
              <c:ext xmlns:c16="http://schemas.microsoft.com/office/drawing/2014/chart" uri="{C3380CC4-5D6E-409C-BE32-E72D297353CC}">
                <c16:uniqueId val="{00000004-75A0-4778-B516-827C2A0A7252}"/>
              </c:ext>
            </c:extLst>
          </c:dPt>
          <c:dPt>
            <c:idx val="1"/>
            <c:invertIfNegative val="0"/>
            <c:bubble3D val="0"/>
            <c:spPr>
              <a:solidFill>
                <a:srgbClr val="F0B787"/>
              </a:solidFill>
              <a:ln>
                <a:noFill/>
              </a:ln>
              <a:effectLst/>
            </c:spPr>
            <c:extLst>
              <c:ext xmlns:c16="http://schemas.microsoft.com/office/drawing/2014/chart" uri="{C3380CC4-5D6E-409C-BE32-E72D297353CC}">
                <c16:uniqueId val="{00000003-75A0-4778-B516-827C2A0A7252}"/>
              </c:ext>
            </c:extLst>
          </c:dPt>
          <c:cat>
            <c:strRef>
              <c:f>Sheet1!$A$2:$A$3</c:f>
              <c:strCache>
                <c:ptCount val="2"/>
                <c:pt idx="0">
                  <c:v>Category 1</c:v>
                </c:pt>
                <c:pt idx="1">
                  <c:v>Category 2</c:v>
                </c:pt>
              </c:strCache>
            </c:strRef>
          </c:cat>
          <c:val>
            <c:numRef>
              <c:f>Sheet1!$B$2:$B$3</c:f>
              <c:numCache>
                <c:formatCode>General</c:formatCode>
                <c:ptCount val="2"/>
                <c:pt idx="0">
                  <c:v>0</c:v>
                </c:pt>
                <c:pt idx="1">
                  <c:v>100</c:v>
                </c:pt>
              </c:numCache>
            </c:numRef>
          </c:val>
          <c:extLst>
            <c:ext xmlns:c16="http://schemas.microsoft.com/office/drawing/2014/chart" uri="{C3380CC4-5D6E-409C-BE32-E72D297353CC}">
              <c16:uniqueId val="{00000001-75A0-4778-B516-827C2A0A7252}"/>
            </c:ext>
          </c:extLst>
        </c:ser>
        <c:dLbls>
          <c:showLegendKey val="0"/>
          <c:showVal val="0"/>
          <c:showCatName val="0"/>
          <c:showSerName val="0"/>
          <c:showPercent val="0"/>
          <c:showBubbleSize val="0"/>
        </c:dLbls>
        <c:gapWidth val="70"/>
        <c:axId val="1780796624"/>
        <c:axId val="1780798064"/>
      </c:barChart>
      <c:catAx>
        <c:axId val="1780796624"/>
        <c:scaling>
          <c:orientation val="minMax"/>
        </c:scaling>
        <c:delete val="1"/>
        <c:axPos val="l"/>
        <c:numFmt formatCode="General" sourceLinked="1"/>
        <c:majorTickMark val="none"/>
        <c:minorTickMark val="none"/>
        <c:tickLblPos val="nextTo"/>
        <c:crossAx val="1780798064"/>
        <c:crosses val="autoZero"/>
        <c:auto val="1"/>
        <c:lblAlgn val="ctr"/>
        <c:lblOffset val="100"/>
        <c:noMultiLvlLbl val="0"/>
      </c:catAx>
      <c:valAx>
        <c:axId val="1780798064"/>
        <c:scaling>
          <c:orientation val="minMax"/>
        </c:scaling>
        <c:delete val="1"/>
        <c:axPos val="b"/>
        <c:numFmt formatCode="General" sourceLinked="1"/>
        <c:majorTickMark val="none"/>
        <c:minorTickMark val="none"/>
        <c:tickLblPos val="nextTo"/>
        <c:crossAx val="17807966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1"/>
          <c:order val="0"/>
          <c:tx>
            <c:strRef>
              <c:f>Sheet1!$B$1</c:f>
              <c:strCache>
                <c:ptCount val="1"/>
                <c:pt idx="0">
                  <c:v>Series 2</c:v>
                </c:pt>
              </c:strCache>
            </c:strRef>
          </c:tx>
          <c:spPr>
            <a:solidFill>
              <a:schemeClr val="accent2"/>
            </a:solidFill>
            <a:ln>
              <a:noFill/>
            </a:ln>
            <a:effectLst/>
          </c:spPr>
          <c:invertIfNegative val="0"/>
          <c:dPt>
            <c:idx val="0"/>
            <c:invertIfNegative val="0"/>
            <c:bubble3D val="0"/>
            <c:spPr>
              <a:solidFill>
                <a:srgbClr val="02332F"/>
              </a:solidFill>
              <a:ln>
                <a:noFill/>
              </a:ln>
              <a:effectLst/>
            </c:spPr>
            <c:extLst>
              <c:ext xmlns:c16="http://schemas.microsoft.com/office/drawing/2014/chart" uri="{C3380CC4-5D6E-409C-BE32-E72D297353CC}">
                <c16:uniqueId val="{00000004-75A0-4778-B516-827C2A0A7252}"/>
              </c:ext>
            </c:extLst>
          </c:dPt>
          <c:dPt>
            <c:idx val="1"/>
            <c:invertIfNegative val="0"/>
            <c:bubble3D val="0"/>
            <c:spPr>
              <a:solidFill>
                <a:srgbClr val="F0B787"/>
              </a:solidFill>
              <a:ln>
                <a:noFill/>
              </a:ln>
              <a:effectLst/>
            </c:spPr>
            <c:extLst>
              <c:ext xmlns:c16="http://schemas.microsoft.com/office/drawing/2014/chart" uri="{C3380CC4-5D6E-409C-BE32-E72D297353CC}">
                <c16:uniqueId val="{00000003-75A0-4778-B516-827C2A0A7252}"/>
              </c:ext>
            </c:extLst>
          </c:dPt>
          <c:cat>
            <c:strRef>
              <c:f>Sheet1!$A$2:$A$3</c:f>
              <c:strCache>
                <c:ptCount val="2"/>
                <c:pt idx="0">
                  <c:v>Category 1</c:v>
                </c:pt>
                <c:pt idx="1">
                  <c:v>Category 2</c:v>
                </c:pt>
              </c:strCache>
            </c:strRef>
          </c:cat>
          <c:val>
            <c:numRef>
              <c:f>Sheet1!$B$2:$B$3</c:f>
              <c:numCache>
                <c:formatCode>General</c:formatCode>
                <c:ptCount val="2"/>
                <c:pt idx="0">
                  <c:v>0</c:v>
                </c:pt>
                <c:pt idx="1">
                  <c:v>100</c:v>
                </c:pt>
              </c:numCache>
            </c:numRef>
          </c:val>
          <c:extLst>
            <c:ext xmlns:c16="http://schemas.microsoft.com/office/drawing/2014/chart" uri="{C3380CC4-5D6E-409C-BE32-E72D297353CC}">
              <c16:uniqueId val="{00000001-75A0-4778-B516-827C2A0A7252}"/>
            </c:ext>
          </c:extLst>
        </c:ser>
        <c:dLbls>
          <c:showLegendKey val="0"/>
          <c:showVal val="0"/>
          <c:showCatName val="0"/>
          <c:showSerName val="0"/>
          <c:showPercent val="0"/>
          <c:showBubbleSize val="0"/>
        </c:dLbls>
        <c:gapWidth val="70"/>
        <c:axId val="1780796624"/>
        <c:axId val="1780798064"/>
      </c:barChart>
      <c:catAx>
        <c:axId val="1780796624"/>
        <c:scaling>
          <c:orientation val="minMax"/>
        </c:scaling>
        <c:delete val="1"/>
        <c:axPos val="l"/>
        <c:numFmt formatCode="General" sourceLinked="1"/>
        <c:majorTickMark val="none"/>
        <c:minorTickMark val="none"/>
        <c:tickLblPos val="nextTo"/>
        <c:crossAx val="1780798064"/>
        <c:crosses val="autoZero"/>
        <c:auto val="1"/>
        <c:lblAlgn val="ctr"/>
        <c:lblOffset val="100"/>
        <c:noMultiLvlLbl val="0"/>
      </c:catAx>
      <c:valAx>
        <c:axId val="1780798064"/>
        <c:scaling>
          <c:orientation val="minMax"/>
        </c:scaling>
        <c:delete val="1"/>
        <c:axPos val="b"/>
        <c:numFmt formatCode="General" sourceLinked="1"/>
        <c:majorTickMark val="none"/>
        <c:minorTickMark val="none"/>
        <c:tickLblPos val="nextTo"/>
        <c:crossAx val="17807966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1"/>
          <c:order val="0"/>
          <c:tx>
            <c:strRef>
              <c:f>Sheet1!$B$1</c:f>
              <c:strCache>
                <c:ptCount val="1"/>
                <c:pt idx="0">
                  <c:v>Series 2</c:v>
                </c:pt>
              </c:strCache>
            </c:strRef>
          </c:tx>
          <c:spPr>
            <a:solidFill>
              <a:schemeClr val="accent2"/>
            </a:solidFill>
            <a:ln>
              <a:noFill/>
            </a:ln>
            <a:effectLst/>
          </c:spPr>
          <c:invertIfNegative val="0"/>
          <c:dPt>
            <c:idx val="0"/>
            <c:invertIfNegative val="0"/>
            <c:bubble3D val="0"/>
            <c:spPr>
              <a:solidFill>
                <a:srgbClr val="02332F"/>
              </a:solidFill>
              <a:ln>
                <a:noFill/>
              </a:ln>
              <a:effectLst/>
            </c:spPr>
            <c:extLst>
              <c:ext xmlns:c16="http://schemas.microsoft.com/office/drawing/2014/chart" uri="{C3380CC4-5D6E-409C-BE32-E72D297353CC}">
                <c16:uniqueId val="{00000001-0C15-4DC2-B66C-97650FDCF7BD}"/>
              </c:ext>
            </c:extLst>
          </c:dPt>
          <c:dPt>
            <c:idx val="1"/>
            <c:invertIfNegative val="0"/>
            <c:bubble3D val="0"/>
            <c:spPr>
              <a:solidFill>
                <a:srgbClr val="F0B787"/>
              </a:solidFill>
              <a:ln>
                <a:noFill/>
              </a:ln>
              <a:effectLst/>
            </c:spPr>
            <c:extLst>
              <c:ext xmlns:c16="http://schemas.microsoft.com/office/drawing/2014/chart" uri="{C3380CC4-5D6E-409C-BE32-E72D297353CC}">
                <c16:uniqueId val="{00000003-0C15-4DC2-B66C-97650FDCF7BD}"/>
              </c:ext>
            </c:extLst>
          </c:dPt>
          <c:cat>
            <c:strRef>
              <c:f>Sheet1!$A$2:$A$3</c:f>
              <c:strCache>
                <c:ptCount val="2"/>
                <c:pt idx="0">
                  <c:v>Category 1</c:v>
                </c:pt>
                <c:pt idx="1">
                  <c:v>Category 2</c:v>
                </c:pt>
              </c:strCache>
            </c:strRef>
          </c:cat>
          <c:val>
            <c:numRef>
              <c:f>Sheet1!$B$2:$B$3</c:f>
              <c:numCache>
                <c:formatCode>General</c:formatCode>
                <c:ptCount val="2"/>
                <c:pt idx="0">
                  <c:v>0</c:v>
                </c:pt>
                <c:pt idx="1">
                  <c:v>0</c:v>
                </c:pt>
              </c:numCache>
            </c:numRef>
          </c:val>
          <c:extLst>
            <c:ext xmlns:c16="http://schemas.microsoft.com/office/drawing/2014/chart" uri="{C3380CC4-5D6E-409C-BE32-E72D297353CC}">
              <c16:uniqueId val="{00000004-0C15-4DC2-B66C-97650FDCF7BD}"/>
            </c:ext>
          </c:extLst>
        </c:ser>
        <c:dLbls>
          <c:showLegendKey val="0"/>
          <c:showVal val="0"/>
          <c:showCatName val="0"/>
          <c:showSerName val="0"/>
          <c:showPercent val="0"/>
          <c:showBubbleSize val="0"/>
        </c:dLbls>
        <c:gapWidth val="70"/>
        <c:axId val="1780796624"/>
        <c:axId val="1780798064"/>
      </c:barChart>
      <c:catAx>
        <c:axId val="1780796624"/>
        <c:scaling>
          <c:orientation val="minMax"/>
        </c:scaling>
        <c:delete val="1"/>
        <c:axPos val="l"/>
        <c:numFmt formatCode="General" sourceLinked="1"/>
        <c:majorTickMark val="none"/>
        <c:minorTickMark val="none"/>
        <c:tickLblPos val="nextTo"/>
        <c:crossAx val="1780798064"/>
        <c:crosses val="autoZero"/>
        <c:auto val="1"/>
        <c:lblAlgn val="ctr"/>
        <c:lblOffset val="100"/>
        <c:noMultiLvlLbl val="0"/>
      </c:catAx>
      <c:valAx>
        <c:axId val="1780798064"/>
        <c:scaling>
          <c:orientation val="minMax"/>
        </c:scaling>
        <c:delete val="1"/>
        <c:axPos val="b"/>
        <c:numFmt formatCode="General" sourceLinked="1"/>
        <c:majorTickMark val="none"/>
        <c:minorTickMark val="none"/>
        <c:tickLblPos val="nextTo"/>
        <c:crossAx val="17807966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603895620761938E-3"/>
          <c:y val="3.7754807792354503E-2"/>
          <c:w val="0.97882089739872891"/>
          <c:h val="0.92449038441529097"/>
        </c:manualLayout>
      </c:layout>
      <c:barChart>
        <c:barDir val="col"/>
        <c:grouping val="clustered"/>
        <c:varyColors val="0"/>
        <c:ser>
          <c:idx val="0"/>
          <c:order val="0"/>
          <c:tx>
            <c:strRef>
              <c:f>Sheet1!$B$1</c:f>
              <c:strCache>
                <c:ptCount val="1"/>
                <c:pt idx="0">
                  <c:v>Series 1</c:v>
                </c:pt>
              </c:strCache>
            </c:strRef>
          </c:tx>
          <c:spPr>
            <a:solidFill>
              <a:srgbClr val="F0B787"/>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73</c:v>
                </c:pt>
                <c:pt idx="1">
                  <c:v>77</c:v>
                </c:pt>
                <c:pt idx="2">
                  <c:v>73</c:v>
                </c:pt>
                <c:pt idx="3">
                  <c:v>77</c:v>
                </c:pt>
              </c:numCache>
            </c:numRef>
          </c:val>
          <c:extLst>
            <c:ext xmlns:c16="http://schemas.microsoft.com/office/drawing/2014/chart" uri="{C3380CC4-5D6E-409C-BE32-E72D297353CC}">
              <c16:uniqueId val="{00000000-F319-4090-8D81-1130E46E6BCC}"/>
            </c:ext>
          </c:extLst>
        </c:ser>
        <c:ser>
          <c:idx val="1"/>
          <c:order val="1"/>
          <c:tx>
            <c:strRef>
              <c:f>Sheet1!$C$1</c:f>
              <c:strCache>
                <c:ptCount val="1"/>
                <c:pt idx="0">
                  <c:v>Series 2</c:v>
                </c:pt>
              </c:strCache>
            </c:strRef>
          </c:tx>
          <c:spPr>
            <a:solidFill>
              <a:srgbClr val="02332F"/>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27</c:v>
                </c:pt>
                <c:pt idx="1">
                  <c:v>23</c:v>
                </c:pt>
                <c:pt idx="2">
                  <c:v>27</c:v>
                </c:pt>
                <c:pt idx="3">
                  <c:v>23</c:v>
                </c:pt>
              </c:numCache>
            </c:numRef>
          </c:val>
          <c:extLst>
            <c:ext xmlns:c16="http://schemas.microsoft.com/office/drawing/2014/chart" uri="{C3380CC4-5D6E-409C-BE32-E72D297353CC}">
              <c16:uniqueId val="{00000001-F319-4090-8D81-1130E46E6BCC}"/>
            </c:ext>
          </c:extLst>
        </c:ser>
        <c:dLbls>
          <c:showLegendKey val="0"/>
          <c:showVal val="0"/>
          <c:showCatName val="0"/>
          <c:showSerName val="0"/>
          <c:showPercent val="0"/>
          <c:showBubbleSize val="0"/>
        </c:dLbls>
        <c:gapWidth val="200"/>
        <c:overlap val="-10"/>
        <c:axId val="1031433023"/>
        <c:axId val="1031448863"/>
      </c:barChart>
      <c:catAx>
        <c:axId val="1031433023"/>
        <c:scaling>
          <c:orientation val="minMax"/>
        </c:scaling>
        <c:delete val="1"/>
        <c:axPos val="b"/>
        <c:numFmt formatCode="General" sourceLinked="1"/>
        <c:majorTickMark val="none"/>
        <c:minorTickMark val="none"/>
        <c:tickLblPos val="nextTo"/>
        <c:crossAx val="1031448863"/>
        <c:crosses val="autoZero"/>
        <c:auto val="1"/>
        <c:lblAlgn val="ctr"/>
        <c:lblOffset val="100"/>
        <c:noMultiLvlLbl val="0"/>
      </c:catAx>
      <c:valAx>
        <c:axId val="1031448863"/>
        <c:scaling>
          <c:orientation val="minMax"/>
        </c:scaling>
        <c:delete val="1"/>
        <c:axPos val="l"/>
        <c:numFmt formatCode="General" sourceLinked="1"/>
        <c:majorTickMark val="none"/>
        <c:minorTickMark val="none"/>
        <c:tickLblPos val="nextTo"/>
        <c:crossAx val="10314330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0072AF-B922-4DE1-B5A3-7E20325DC89E}" type="datetimeFigureOut">
              <a:rPr lang="en-IE" smtClean="0"/>
              <a:t>09/12/2025</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4D6D92-F667-4681-A630-4534E3413724}" type="slidenum">
              <a:rPr lang="en-IE" smtClean="0"/>
              <a:t>‹#›</a:t>
            </a:fld>
            <a:endParaRPr lang="en-IE"/>
          </a:p>
        </p:txBody>
      </p:sp>
    </p:spTree>
    <p:extLst>
      <p:ext uri="{BB962C8B-B14F-4D97-AF65-F5344CB8AC3E}">
        <p14:creationId xmlns:p14="http://schemas.microsoft.com/office/powerpoint/2010/main" val="1704393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C4D6D92-F667-4681-A630-4534E3413724}" type="slidenum">
              <a:rPr lang="en-IE" smtClean="0"/>
              <a:t>1</a:t>
            </a:fld>
            <a:endParaRPr lang="en-IE"/>
          </a:p>
        </p:txBody>
      </p:sp>
    </p:spTree>
    <p:extLst>
      <p:ext uri="{BB962C8B-B14F-4D97-AF65-F5344CB8AC3E}">
        <p14:creationId xmlns:p14="http://schemas.microsoft.com/office/powerpoint/2010/main" val="4184369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C4D6D92-F667-4681-A630-4534E3413724}" type="slidenum">
              <a:rPr lang="en-IE" smtClean="0"/>
              <a:t>10</a:t>
            </a:fld>
            <a:endParaRPr lang="en-IE"/>
          </a:p>
        </p:txBody>
      </p:sp>
    </p:spTree>
    <p:extLst>
      <p:ext uri="{BB962C8B-B14F-4D97-AF65-F5344CB8AC3E}">
        <p14:creationId xmlns:p14="http://schemas.microsoft.com/office/powerpoint/2010/main" val="1125246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C4D6D92-F667-4681-A630-4534E3413724}" type="slidenum">
              <a:rPr lang="en-IE" smtClean="0"/>
              <a:t>11</a:t>
            </a:fld>
            <a:endParaRPr lang="en-IE"/>
          </a:p>
        </p:txBody>
      </p:sp>
    </p:spTree>
    <p:extLst>
      <p:ext uri="{BB962C8B-B14F-4D97-AF65-F5344CB8AC3E}">
        <p14:creationId xmlns:p14="http://schemas.microsoft.com/office/powerpoint/2010/main" val="2709956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C4D6D92-F667-4681-A630-4534E3413724}" type="slidenum">
              <a:rPr lang="en-IE" smtClean="0"/>
              <a:t>12</a:t>
            </a:fld>
            <a:endParaRPr lang="en-IE"/>
          </a:p>
        </p:txBody>
      </p:sp>
    </p:spTree>
    <p:extLst>
      <p:ext uri="{BB962C8B-B14F-4D97-AF65-F5344CB8AC3E}">
        <p14:creationId xmlns:p14="http://schemas.microsoft.com/office/powerpoint/2010/main" val="1218606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Poppins"/>
              <a:ea typeface="Poppins"/>
              <a:cs typeface="Poppins"/>
              <a:sym typeface="Poppins"/>
            </a:endParaRPr>
          </a:p>
          <a:p>
            <a:endParaRPr lang="en-IE" sz="1200" kern="1200" dirty="0">
              <a:solidFill>
                <a:schemeClr val="tx1"/>
              </a:solidFill>
              <a:effectLst/>
              <a:latin typeface="+mn-lt"/>
              <a:ea typeface="+mn-ea"/>
              <a:cs typeface="+mn-cs"/>
            </a:endParaRPr>
          </a:p>
          <a:p>
            <a:endParaRPr lang="en-IE" dirty="0"/>
          </a:p>
        </p:txBody>
      </p:sp>
      <p:sp>
        <p:nvSpPr>
          <p:cNvPr id="4" name="Slide Number Placeholder 3"/>
          <p:cNvSpPr>
            <a:spLocks noGrp="1"/>
          </p:cNvSpPr>
          <p:nvPr>
            <p:ph type="sldNum" sz="quarter" idx="5"/>
          </p:nvPr>
        </p:nvSpPr>
        <p:spPr/>
        <p:txBody>
          <a:bodyPr/>
          <a:lstStyle/>
          <a:p>
            <a:fld id="{4C4D6D92-F667-4681-A630-4534E3413724}" type="slidenum">
              <a:rPr lang="en-IE" smtClean="0"/>
              <a:t>13</a:t>
            </a:fld>
            <a:endParaRPr lang="en-IE"/>
          </a:p>
        </p:txBody>
      </p:sp>
    </p:spTree>
    <p:extLst>
      <p:ext uri="{BB962C8B-B14F-4D97-AF65-F5344CB8AC3E}">
        <p14:creationId xmlns:p14="http://schemas.microsoft.com/office/powerpoint/2010/main" val="3183848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p:spPr>
        <p:txBody>
          <a:bodyPr/>
          <a:lstStyle/>
          <a:p>
            <a:endParaRPr lang="en-IE" dirty="0"/>
          </a:p>
        </p:txBody>
      </p:sp>
      <p:sp>
        <p:nvSpPr>
          <p:cNvPr id="4" name="Slide Number Placeholder 3"/>
          <p:cNvSpPr>
            <a:spLocks noGrp="1"/>
          </p:cNvSpPr>
          <p:nvPr>
            <p:ph type="sldNum" sz="quarter" idx="5"/>
          </p:nvPr>
        </p:nvSpPr>
        <p:spPr/>
        <p:txBody>
          <a:bodyPr/>
          <a:lstStyle/>
          <a:p>
            <a:fld id="{4C4D6D92-F667-4681-A630-4534E3413724}" type="slidenum">
              <a:rPr lang="en-IE" smtClean="0"/>
              <a:t>14</a:t>
            </a:fld>
            <a:endParaRPr lang="en-IE"/>
          </a:p>
        </p:txBody>
      </p:sp>
    </p:spTree>
    <p:extLst>
      <p:ext uri="{BB962C8B-B14F-4D97-AF65-F5344CB8AC3E}">
        <p14:creationId xmlns:p14="http://schemas.microsoft.com/office/powerpoint/2010/main" val="3447430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8A708-0052-10A9-CE27-B020245083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19850D-5CE4-7DD9-F017-C6B7431FCA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3D569C-05BF-803F-966E-4F7F8BB6F3AB}"/>
              </a:ext>
            </a:extLst>
          </p:cNvPr>
          <p:cNvSpPr>
            <a:spLocks noGrp="1"/>
          </p:cNvSpPr>
          <p:nvPr>
            <p:ph type="body" idx="1"/>
          </p:nvPr>
        </p:nvSpPr>
        <p:spPr/>
        <p:txBody>
          <a:bodyPr/>
          <a:lstStyle/>
          <a:p>
            <a:r>
              <a:rPr lang="en-IE" sz="1200" kern="1200" dirty="0">
                <a:solidFill>
                  <a:schemeClr val="tx1"/>
                </a:solidFill>
                <a:effectLst/>
                <a:latin typeface="+mn-lt"/>
                <a:ea typeface="+mn-ea"/>
                <a:cs typeface="+mn-cs"/>
              </a:rPr>
              <a:t>As a not-for-profit organisation, we exist to make a difference in people’s lives. That means we must lead by example and ensure that our own workplace reflects the principles we advocate for in the communities we serve.</a:t>
            </a:r>
          </a:p>
          <a:p>
            <a:r>
              <a:rPr lang="en-IE" sz="1200" kern="1200" dirty="0">
                <a:solidFill>
                  <a:schemeClr val="tx1"/>
                </a:solidFill>
                <a:effectLst/>
                <a:latin typeface="+mn-lt"/>
                <a:ea typeface="+mn-ea"/>
                <a:cs typeface="+mn-cs"/>
              </a:rPr>
              <a:t>Promoting equality, diversity, and inclusion is central to our mission. It strengthens our culture, drives innovation, and enables us to deliver more effective support to the people who rely on us. We know that when our workforce better reflects the diversity of society, we are better placed to understand and respond to the needs of those we serve.</a:t>
            </a:r>
            <a:endParaRPr lang="en-IE" dirty="0"/>
          </a:p>
        </p:txBody>
      </p:sp>
      <p:sp>
        <p:nvSpPr>
          <p:cNvPr id="4" name="Slide Number Placeholder 3">
            <a:extLst>
              <a:ext uri="{FF2B5EF4-FFF2-40B4-BE49-F238E27FC236}">
                <a16:creationId xmlns:a16="http://schemas.microsoft.com/office/drawing/2014/main" id="{8D6578D3-5FB0-5081-3822-B157A5500395}"/>
              </a:ext>
            </a:extLst>
          </p:cNvPr>
          <p:cNvSpPr>
            <a:spLocks noGrp="1"/>
          </p:cNvSpPr>
          <p:nvPr>
            <p:ph type="sldNum" sz="quarter" idx="5"/>
          </p:nvPr>
        </p:nvSpPr>
        <p:spPr/>
        <p:txBody>
          <a:bodyPr/>
          <a:lstStyle/>
          <a:p>
            <a:fld id="{4C4D6D92-F667-4681-A630-4534E3413724}" type="slidenum">
              <a:rPr lang="en-IE" smtClean="0"/>
              <a:t>15</a:t>
            </a:fld>
            <a:endParaRPr lang="en-IE"/>
          </a:p>
        </p:txBody>
      </p:sp>
    </p:spTree>
    <p:extLst>
      <p:ext uri="{BB962C8B-B14F-4D97-AF65-F5344CB8AC3E}">
        <p14:creationId xmlns:p14="http://schemas.microsoft.com/office/powerpoint/2010/main" val="1865709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C4D6D92-F667-4681-A630-4534E3413724}" type="slidenum">
              <a:rPr lang="en-IE" smtClean="0"/>
              <a:t>16</a:t>
            </a:fld>
            <a:endParaRPr lang="en-IE"/>
          </a:p>
        </p:txBody>
      </p:sp>
    </p:spTree>
    <p:extLst>
      <p:ext uri="{BB962C8B-B14F-4D97-AF65-F5344CB8AC3E}">
        <p14:creationId xmlns:p14="http://schemas.microsoft.com/office/powerpoint/2010/main" val="2209721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C4D6D92-F667-4681-A630-4534E3413724}" type="slidenum">
              <a:rPr lang="en-IE" smtClean="0"/>
              <a:t>17</a:t>
            </a:fld>
            <a:endParaRPr lang="en-IE"/>
          </a:p>
        </p:txBody>
      </p:sp>
    </p:spTree>
    <p:extLst>
      <p:ext uri="{BB962C8B-B14F-4D97-AF65-F5344CB8AC3E}">
        <p14:creationId xmlns:p14="http://schemas.microsoft.com/office/powerpoint/2010/main" val="3776834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C4D6D92-F667-4681-A630-4534E3413724}" type="slidenum">
              <a:rPr lang="en-IE" smtClean="0"/>
              <a:t>18</a:t>
            </a:fld>
            <a:endParaRPr lang="en-IE"/>
          </a:p>
        </p:txBody>
      </p:sp>
    </p:spTree>
    <p:extLst>
      <p:ext uri="{BB962C8B-B14F-4D97-AF65-F5344CB8AC3E}">
        <p14:creationId xmlns:p14="http://schemas.microsoft.com/office/powerpoint/2010/main" val="1854452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C4D6D92-F667-4681-A630-4534E3413724}" type="slidenum">
              <a:rPr lang="en-IE" smtClean="0"/>
              <a:t>2</a:t>
            </a:fld>
            <a:endParaRPr lang="en-IE"/>
          </a:p>
        </p:txBody>
      </p:sp>
    </p:spTree>
    <p:extLst>
      <p:ext uri="{BB962C8B-B14F-4D97-AF65-F5344CB8AC3E}">
        <p14:creationId xmlns:p14="http://schemas.microsoft.com/office/powerpoint/2010/main" val="1539854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C4D6D92-F667-4681-A630-4534E3413724}" type="slidenum">
              <a:rPr lang="en-IE" smtClean="0"/>
              <a:t>3</a:t>
            </a:fld>
            <a:endParaRPr lang="en-IE"/>
          </a:p>
        </p:txBody>
      </p:sp>
    </p:spTree>
    <p:extLst>
      <p:ext uri="{BB962C8B-B14F-4D97-AF65-F5344CB8AC3E}">
        <p14:creationId xmlns:p14="http://schemas.microsoft.com/office/powerpoint/2010/main" val="1295721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C4D6D92-F667-4681-A630-4534E3413724}" type="slidenum">
              <a:rPr lang="en-IE" smtClean="0"/>
              <a:t>4</a:t>
            </a:fld>
            <a:endParaRPr lang="en-IE"/>
          </a:p>
        </p:txBody>
      </p:sp>
    </p:spTree>
    <p:extLst>
      <p:ext uri="{BB962C8B-B14F-4D97-AF65-F5344CB8AC3E}">
        <p14:creationId xmlns:p14="http://schemas.microsoft.com/office/powerpoint/2010/main" val="2947572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C4D6D92-F667-4681-A630-4534E3413724}" type="slidenum">
              <a:rPr lang="en-IE" smtClean="0"/>
              <a:t>5</a:t>
            </a:fld>
            <a:endParaRPr lang="en-IE"/>
          </a:p>
        </p:txBody>
      </p:sp>
    </p:spTree>
    <p:extLst>
      <p:ext uri="{BB962C8B-B14F-4D97-AF65-F5344CB8AC3E}">
        <p14:creationId xmlns:p14="http://schemas.microsoft.com/office/powerpoint/2010/main" val="1752931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C4D6D92-F667-4681-A630-4534E3413724}" type="slidenum">
              <a:rPr lang="en-IE" smtClean="0"/>
              <a:t>6</a:t>
            </a:fld>
            <a:endParaRPr lang="en-IE"/>
          </a:p>
        </p:txBody>
      </p:sp>
    </p:spTree>
    <p:extLst>
      <p:ext uri="{BB962C8B-B14F-4D97-AF65-F5344CB8AC3E}">
        <p14:creationId xmlns:p14="http://schemas.microsoft.com/office/powerpoint/2010/main" val="2720471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C4D6D92-F667-4681-A630-4534E3413724}" type="slidenum">
              <a:rPr lang="en-IE" smtClean="0"/>
              <a:t>7</a:t>
            </a:fld>
            <a:endParaRPr lang="en-IE"/>
          </a:p>
        </p:txBody>
      </p:sp>
    </p:spTree>
    <p:extLst>
      <p:ext uri="{BB962C8B-B14F-4D97-AF65-F5344CB8AC3E}">
        <p14:creationId xmlns:p14="http://schemas.microsoft.com/office/powerpoint/2010/main" val="68441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C4D6D92-F667-4681-A630-4534E3413724}" type="slidenum">
              <a:rPr lang="en-IE" smtClean="0"/>
              <a:t>8</a:t>
            </a:fld>
            <a:endParaRPr lang="en-IE"/>
          </a:p>
        </p:txBody>
      </p:sp>
    </p:spTree>
    <p:extLst>
      <p:ext uri="{BB962C8B-B14F-4D97-AF65-F5344CB8AC3E}">
        <p14:creationId xmlns:p14="http://schemas.microsoft.com/office/powerpoint/2010/main" val="2300775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C4D6D92-F667-4681-A630-4534E3413724}" type="slidenum">
              <a:rPr lang="en-IE" smtClean="0"/>
              <a:t>9</a:t>
            </a:fld>
            <a:endParaRPr lang="en-IE"/>
          </a:p>
        </p:txBody>
      </p:sp>
    </p:spTree>
    <p:extLst>
      <p:ext uri="{BB962C8B-B14F-4D97-AF65-F5344CB8AC3E}">
        <p14:creationId xmlns:p14="http://schemas.microsoft.com/office/powerpoint/2010/main" val="750262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19.png"/><Relationship Id="rId5" Type="http://schemas.openxmlformats.org/officeDocument/2006/relationships/image" Target="../media/image38.png"/><Relationship Id="rId10" Type="http://schemas.openxmlformats.org/officeDocument/2006/relationships/chart" Target="../charts/chart2.xml"/><Relationship Id="rId4" Type="http://schemas.openxmlformats.org/officeDocument/2006/relationships/image" Target="../media/image37.png"/><Relationship Id="rId9" Type="http://schemas.openxmlformats.org/officeDocument/2006/relationships/chart" Target="../charts/chart1.xml"/></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1.png"/><Relationship Id="rId3" Type="http://schemas.openxmlformats.org/officeDocument/2006/relationships/image" Target="../media/image42.png"/><Relationship Id="rId7" Type="http://schemas.openxmlformats.org/officeDocument/2006/relationships/image" Target="../media/image44.png"/><Relationship Id="rId12"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chart" Target="../charts/chart3.xml"/><Relationship Id="rId5" Type="http://schemas.openxmlformats.org/officeDocument/2006/relationships/image" Target="../media/image38.png"/><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46.png"/><Relationship Id="rId1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chart" Target="../charts/chart4.xml"/><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8.jpeg"/><Relationship Id="rId7" Type="http://schemas.openxmlformats.org/officeDocument/2006/relationships/image" Target="../media/image18.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53.jpeg"/><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png"/><Relationship Id="rId9"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4.png"/><Relationship Id="rId3" Type="http://schemas.openxmlformats.org/officeDocument/2006/relationships/image" Target="../media/image66.jpeg"/><Relationship Id="rId7" Type="http://schemas.openxmlformats.org/officeDocument/2006/relationships/image" Target="../media/image68.png"/><Relationship Id="rId12" Type="http://schemas.openxmlformats.org/officeDocument/2006/relationships/image" Target="../media/image73.svg"/><Relationship Id="rId17" Type="http://schemas.openxmlformats.org/officeDocument/2006/relationships/image" Target="../media/image77.svg"/><Relationship Id="rId2" Type="http://schemas.openxmlformats.org/officeDocument/2006/relationships/notesSlide" Target="../notesSlides/notesSlide18.xml"/><Relationship Id="rId16"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3.svg"/><Relationship Id="rId15" Type="http://schemas.openxmlformats.org/officeDocument/2006/relationships/image" Target="../media/image19.png"/><Relationship Id="rId10" Type="http://schemas.openxmlformats.org/officeDocument/2006/relationships/image" Target="../media/image71.svg"/><Relationship Id="rId4" Type="http://schemas.openxmlformats.org/officeDocument/2006/relationships/image" Target="../media/image2.png"/><Relationship Id="rId9" Type="http://schemas.openxmlformats.org/officeDocument/2006/relationships/image" Target="../media/image70.png"/><Relationship Id="rId14" Type="http://schemas.openxmlformats.org/officeDocument/2006/relationships/image" Target="../media/image75.sv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3" Type="http://schemas.openxmlformats.org/officeDocument/2006/relationships/image" Target="../media/image4.jpe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notesSlide" Target="../notesSlides/notesSlide2.xml"/><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2.sv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2.jpeg"/><Relationship Id="rId7" Type="http://schemas.openxmlformats.org/officeDocument/2006/relationships/image" Target="../media/image8.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34.sv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IE"/>
          </a:p>
        </p:txBody>
      </p:sp>
      <p:sp>
        <p:nvSpPr>
          <p:cNvPr id="3" name="Freeform 3"/>
          <p:cNvSpPr/>
          <p:nvPr/>
        </p:nvSpPr>
        <p:spPr>
          <a:xfrm>
            <a:off x="-900476" y="5798071"/>
            <a:ext cx="1800952" cy="1800952"/>
          </a:xfrm>
          <a:custGeom>
            <a:avLst/>
            <a:gdLst/>
            <a:ahLst/>
            <a:cxnLst/>
            <a:rect l="l" t="t" r="r" b="b"/>
            <a:pathLst>
              <a:path w="1800952" h="1800952">
                <a:moveTo>
                  <a:pt x="0" y="0"/>
                </a:moveTo>
                <a:lnTo>
                  <a:pt x="1800952" y="0"/>
                </a:lnTo>
                <a:lnTo>
                  <a:pt x="1800952" y="1800951"/>
                </a:lnTo>
                <a:lnTo>
                  <a:pt x="0" y="18009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grpSp>
        <p:nvGrpSpPr>
          <p:cNvPr id="4" name="Group 4"/>
          <p:cNvGrpSpPr/>
          <p:nvPr/>
        </p:nvGrpSpPr>
        <p:grpSpPr>
          <a:xfrm>
            <a:off x="14439404" y="0"/>
            <a:ext cx="3848596" cy="10287000"/>
            <a:chOff x="0" y="0"/>
            <a:chExt cx="1013622" cy="2709333"/>
          </a:xfrm>
        </p:grpSpPr>
        <p:sp>
          <p:nvSpPr>
            <p:cNvPr id="5" name="Freeform 5"/>
            <p:cNvSpPr/>
            <p:nvPr/>
          </p:nvSpPr>
          <p:spPr>
            <a:xfrm>
              <a:off x="0" y="0"/>
              <a:ext cx="1013622" cy="2709333"/>
            </a:xfrm>
            <a:custGeom>
              <a:avLst/>
              <a:gdLst/>
              <a:ahLst/>
              <a:cxnLst/>
              <a:rect l="l" t="t" r="r" b="b"/>
              <a:pathLst>
                <a:path w="1013622" h="2709333">
                  <a:moveTo>
                    <a:pt x="0" y="0"/>
                  </a:moveTo>
                  <a:lnTo>
                    <a:pt x="1013622" y="0"/>
                  </a:lnTo>
                  <a:lnTo>
                    <a:pt x="1013622" y="2709333"/>
                  </a:lnTo>
                  <a:lnTo>
                    <a:pt x="0" y="2709333"/>
                  </a:lnTo>
                  <a:close/>
                </a:path>
              </a:pathLst>
            </a:custGeom>
            <a:solidFill>
              <a:srgbClr val="0A1B2A"/>
            </a:solidFill>
          </p:spPr>
          <p:txBody>
            <a:bodyPr/>
            <a:lstStyle/>
            <a:p>
              <a:endParaRPr lang="en-IE"/>
            </a:p>
          </p:txBody>
        </p:sp>
        <p:sp>
          <p:nvSpPr>
            <p:cNvPr id="6" name="TextBox 6"/>
            <p:cNvSpPr txBox="1"/>
            <p:nvPr/>
          </p:nvSpPr>
          <p:spPr>
            <a:xfrm>
              <a:off x="0" y="-66675"/>
              <a:ext cx="1013622" cy="2776008"/>
            </a:xfrm>
            <a:prstGeom prst="rect">
              <a:avLst/>
            </a:prstGeom>
          </p:spPr>
          <p:txBody>
            <a:bodyPr lIns="50800" tIns="50800" rIns="50800" bIns="50800" rtlCol="0" anchor="ctr"/>
            <a:lstStyle/>
            <a:p>
              <a:pPr algn="ctr">
                <a:lnSpc>
                  <a:spcPts val="2800"/>
                </a:lnSpc>
              </a:pPr>
              <a:endParaRPr/>
            </a:p>
          </p:txBody>
        </p:sp>
      </p:grpSp>
      <p:sp>
        <p:nvSpPr>
          <p:cNvPr id="9" name="TextBox 9"/>
          <p:cNvSpPr txBox="1"/>
          <p:nvPr/>
        </p:nvSpPr>
        <p:spPr>
          <a:xfrm>
            <a:off x="1219200" y="3648032"/>
            <a:ext cx="13685668" cy="3050515"/>
          </a:xfrm>
          <a:prstGeom prst="rect">
            <a:avLst/>
          </a:prstGeom>
        </p:spPr>
        <p:txBody>
          <a:bodyPr wrap="square" lIns="0" tIns="0" rIns="0" bIns="0" rtlCol="0" anchor="t">
            <a:spAutoFit/>
          </a:bodyPr>
          <a:lstStyle/>
          <a:p>
            <a:pPr>
              <a:lnSpc>
                <a:spcPts val="12189"/>
              </a:lnSpc>
            </a:pPr>
            <a:r>
              <a:rPr lang="en-US" sz="8706" b="1" dirty="0">
                <a:solidFill>
                  <a:schemeClr val="bg1"/>
                </a:solidFill>
                <a:latin typeface="Poppins Bold"/>
                <a:ea typeface="Poppins Bold"/>
                <a:cs typeface="Poppins Bold"/>
                <a:sym typeface="Poppins Bold"/>
              </a:rPr>
              <a:t>Chime</a:t>
            </a:r>
            <a:r>
              <a:rPr lang="en-US" sz="8706" b="1" dirty="0">
                <a:solidFill>
                  <a:srgbClr val="129647"/>
                </a:solidFill>
                <a:latin typeface="Poppins Bold"/>
                <a:ea typeface="Poppins Bold"/>
                <a:cs typeface="Poppins Bold"/>
                <a:sym typeface="Poppins Bold"/>
              </a:rPr>
              <a:t> </a:t>
            </a:r>
          </a:p>
          <a:p>
            <a:pPr algn="l">
              <a:lnSpc>
                <a:spcPts val="12189"/>
              </a:lnSpc>
            </a:pPr>
            <a:r>
              <a:rPr lang="en-US" sz="8706" b="1" dirty="0">
                <a:solidFill>
                  <a:srgbClr val="129647"/>
                </a:solidFill>
                <a:latin typeface="Poppins Bold"/>
                <a:ea typeface="Poppins Bold"/>
                <a:cs typeface="Poppins Bold"/>
                <a:sym typeface="Poppins Bold"/>
              </a:rPr>
              <a:t>GENDER PAY GAP </a:t>
            </a:r>
          </a:p>
        </p:txBody>
      </p:sp>
      <p:sp>
        <p:nvSpPr>
          <p:cNvPr id="10" name="TextBox 10"/>
          <p:cNvSpPr txBox="1"/>
          <p:nvPr/>
        </p:nvSpPr>
        <p:spPr>
          <a:xfrm>
            <a:off x="15088349" y="1162050"/>
            <a:ext cx="2496596" cy="2915248"/>
          </a:xfrm>
          <a:prstGeom prst="rect">
            <a:avLst/>
          </a:prstGeom>
        </p:spPr>
        <p:txBody>
          <a:bodyPr lIns="0" tIns="0" rIns="0" bIns="0" rtlCol="0" anchor="t">
            <a:spAutoFit/>
          </a:bodyPr>
          <a:lstStyle/>
          <a:p>
            <a:pPr algn="ctr">
              <a:lnSpc>
                <a:spcPts val="10774"/>
              </a:lnSpc>
            </a:pPr>
            <a:r>
              <a:rPr lang="en-US" sz="11107" b="1" dirty="0">
                <a:solidFill>
                  <a:srgbClr val="FFFFFF">
                    <a:alpha val="9804"/>
                  </a:srgbClr>
                </a:solidFill>
                <a:latin typeface="Poppins Bold"/>
                <a:ea typeface="Poppins Bold"/>
                <a:cs typeface="Poppins Bold"/>
                <a:sym typeface="Poppins Bold"/>
              </a:rPr>
              <a:t>2025</a:t>
            </a:r>
          </a:p>
        </p:txBody>
      </p:sp>
      <p:sp>
        <p:nvSpPr>
          <p:cNvPr id="11" name="TextBox 11"/>
          <p:cNvSpPr txBox="1"/>
          <p:nvPr/>
        </p:nvSpPr>
        <p:spPr>
          <a:xfrm>
            <a:off x="1295400" y="6515100"/>
            <a:ext cx="8041681" cy="1485984"/>
          </a:xfrm>
          <a:prstGeom prst="rect">
            <a:avLst/>
          </a:prstGeom>
        </p:spPr>
        <p:txBody>
          <a:bodyPr lIns="0" tIns="0" rIns="0" bIns="0" rtlCol="0" anchor="t">
            <a:spAutoFit/>
          </a:bodyPr>
          <a:lstStyle/>
          <a:p>
            <a:pPr algn="l">
              <a:lnSpc>
                <a:spcPts val="12189"/>
              </a:lnSpc>
            </a:pPr>
            <a:r>
              <a:rPr lang="en-US" sz="8706" dirty="0">
                <a:solidFill>
                  <a:srgbClr val="FFFFFF"/>
                </a:solidFill>
                <a:latin typeface="Poppins"/>
                <a:ea typeface="Poppins"/>
                <a:cs typeface="Poppins"/>
                <a:sym typeface="Poppins"/>
              </a:rPr>
              <a:t>REPORT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914390" cy="10287000"/>
            <a:chOff x="0" y="0"/>
            <a:chExt cx="240827" cy="2709333"/>
          </a:xfrm>
        </p:grpSpPr>
        <p:sp>
          <p:nvSpPr>
            <p:cNvPr id="4" name="Freeform 4"/>
            <p:cNvSpPr/>
            <p:nvPr/>
          </p:nvSpPr>
          <p:spPr>
            <a:xfrm>
              <a:off x="0" y="0"/>
              <a:ext cx="240827" cy="2709333"/>
            </a:xfrm>
            <a:custGeom>
              <a:avLst/>
              <a:gdLst/>
              <a:ahLst/>
              <a:cxnLst/>
              <a:rect l="l" t="t" r="r" b="b"/>
              <a:pathLst>
                <a:path w="240827" h="2709333">
                  <a:moveTo>
                    <a:pt x="0" y="0"/>
                  </a:moveTo>
                  <a:lnTo>
                    <a:pt x="240827" y="0"/>
                  </a:lnTo>
                  <a:lnTo>
                    <a:pt x="240827" y="2709333"/>
                  </a:lnTo>
                  <a:lnTo>
                    <a:pt x="0" y="2709333"/>
                  </a:lnTo>
                  <a:close/>
                </a:path>
              </a:pathLst>
            </a:custGeom>
            <a:solidFill>
              <a:srgbClr val="0A1B2A"/>
            </a:solidFill>
          </p:spPr>
          <p:txBody>
            <a:bodyPr/>
            <a:lstStyle/>
            <a:p>
              <a:endParaRPr lang="en-IE"/>
            </a:p>
          </p:txBody>
        </p:sp>
        <p:sp>
          <p:nvSpPr>
            <p:cNvPr id="5" name="TextBox 5"/>
            <p:cNvSpPr txBox="1"/>
            <p:nvPr/>
          </p:nvSpPr>
          <p:spPr>
            <a:xfrm>
              <a:off x="0" y="-57150"/>
              <a:ext cx="240827" cy="2766483"/>
            </a:xfrm>
            <a:prstGeom prst="rect">
              <a:avLst/>
            </a:prstGeom>
          </p:spPr>
          <p:txBody>
            <a:bodyPr lIns="50800" tIns="50800" rIns="50800" bIns="50800" rtlCol="0" anchor="ctr"/>
            <a:lstStyle/>
            <a:p>
              <a:pPr algn="ctr">
                <a:lnSpc>
                  <a:spcPts val="2659"/>
                </a:lnSpc>
              </a:pPr>
              <a:endParaRPr/>
            </a:p>
          </p:txBody>
        </p:sp>
      </p:grpSp>
      <p:sp>
        <p:nvSpPr>
          <p:cNvPr id="7" name="AutoShape 7"/>
          <p:cNvSpPr/>
          <p:nvPr/>
        </p:nvSpPr>
        <p:spPr>
          <a:xfrm>
            <a:off x="1774261" y="6366810"/>
            <a:ext cx="12674749" cy="56859"/>
          </a:xfrm>
          <a:prstGeom prst="line">
            <a:avLst/>
          </a:prstGeom>
          <a:ln w="9525" cap="flat">
            <a:solidFill>
              <a:srgbClr val="0F0F2E">
                <a:alpha val="19608"/>
              </a:srgbClr>
            </a:solidFill>
            <a:prstDash val="solid"/>
            <a:headEnd type="none" w="sm" len="sm"/>
            <a:tailEnd type="none" w="sm" len="sm"/>
          </a:ln>
        </p:spPr>
        <p:txBody>
          <a:bodyPr/>
          <a:lstStyle/>
          <a:p>
            <a:endParaRPr lang="en-IE"/>
          </a:p>
        </p:txBody>
      </p:sp>
      <p:sp>
        <p:nvSpPr>
          <p:cNvPr id="8" name="AutoShape 8"/>
          <p:cNvSpPr/>
          <p:nvPr/>
        </p:nvSpPr>
        <p:spPr>
          <a:xfrm flipV="1">
            <a:off x="3476082" y="1842238"/>
            <a:ext cx="0" cy="1070541"/>
          </a:xfrm>
          <a:prstGeom prst="line">
            <a:avLst/>
          </a:prstGeom>
          <a:ln w="19050" cap="flat">
            <a:solidFill>
              <a:srgbClr val="DACFFF"/>
            </a:solidFill>
            <a:prstDash val="solid"/>
            <a:headEnd type="none" w="sm" len="sm"/>
            <a:tailEnd type="none" w="sm" len="sm"/>
          </a:ln>
        </p:spPr>
        <p:txBody>
          <a:bodyPr/>
          <a:lstStyle/>
          <a:p>
            <a:endParaRPr lang="en-IE"/>
          </a:p>
        </p:txBody>
      </p:sp>
      <p:pic>
        <p:nvPicPr>
          <p:cNvPr id="9" name="Picture 9"/>
          <p:cNvPicPr>
            <a:picLocks noChangeAspect="1"/>
          </p:cNvPicPr>
          <p:nvPr/>
        </p:nvPicPr>
        <p:blipFill>
          <a:blip r:embed="rId3"/>
          <a:stretch>
            <a:fillRect/>
          </a:stretch>
        </p:blipFill>
        <p:spPr>
          <a:xfrm>
            <a:off x="1689674" y="1871957"/>
            <a:ext cx="644973" cy="1015039"/>
          </a:xfrm>
          <a:prstGeom prst="rect">
            <a:avLst/>
          </a:prstGeom>
        </p:spPr>
      </p:pic>
      <p:pic>
        <p:nvPicPr>
          <p:cNvPr id="10" name="Picture 10"/>
          <p:cNvPicPr>
            <a:picLocks noChangeAspect="1"/>
          </p:cNvPicPr>
          <p:nvPr/>
        </p:nvPicPr>
        <p:blipFill>
          <a:blip r:embed="rId4"/>
          <a:stretch>
            <a:fillRect/>
          </a:stretch>
        </p:blipFill>
        <p:spPr>
          <a:xfrm>
            <a:off x="3773740" y="1871957"/>
            <a:ext cx="644973" cy="1015039"/>
          </a:xfrm>
          <a:prstGeom prst="rect">
            <a:avLst/>
          </a:prstGeom>
        </p:spPr>
      </p:pic>
      <p:sp>
        <p:nvSpPr>
          <p:cNvPr id="11" name="Freeform 11"/>
          <p:cNvSpPr/>
          <p:nvPr/>
        </p:nvSpPr>
        <p:spPr>
          <a:xfrm>
            <a:off x="11357468" y="3598187"/>
            <a:ext cx="714452" cy="525122"/>
          </a:xfrm>
          <a:custGeom>
            <a:avLst/>
            <a:gdLst/>
            <a:ahLst/>
            <a:cxnLst/>
            <a:rect l="l" t="t" r="r" b="b"/>
            <a:pathLst>
              <a:path w="714452" h="525122">
                <a:moveTo>
                  <a:pt x="0" y="0"/>
                </a:moveTo>
                <a:lnTo>
                  <a:pt x="714452" y="0"/>
                </a:lnTo>
                <a:lnTo>
                  <a:pt x="714452" y="525122"/>
                </a:lnTo>
                <a:lnTo>
                  <a:pt x="0" y="5251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E"/>
          </a:p>
        </p:txBody>
      </p:sp>
      <p:sp>
        <p:nvSpPr>
          <p:cNvPr id="12" name="TextBox 12"/>
          <p:cNvSpPr txBox="1"/>
          <p:nvPr/>
        </p:nvSpPr>
        <p:spPr>
          <a:xfrm rot="-5400000">
            <a:off x="-2215230" y="6916465"/>
            <a:ext cx="5268650" cy="523876"/>
          </a:xfrm>
          <a:prstGeom prst="rect">
            <a:avLst/>
          </a:prstGeom>
        </p:spPr>
        <p:txBody>
          <a:bodyPr lIns="0" tIns="0" rIns="0" bIns="0" rtlCol="0" anchor="t">
            <a:spAutoFit/>
          </a:bodyPr>
          <a:lstStyle/>
          <a:p>
            <a:pPr algn="l">
              <a:lnSpc>
                <a:spcPts val="4199"/>
              </a:lnSpc>
              <a:spcBef>
                <a:spcPct val="0"/>
              </a:spcBef>
            </a:pPr>
            <a:r>
              <a:rPr lang="en-US" sz="2999" b="1">
                <a:solidFill>
                  <a:srgbClr val="FFFFFF"/>
                </a:solidFill>
                <a:latin typeface="Poppins Bold"/>
                <a:ea typeface="Poppins Bold"/>
                <a:cs typeface="Poppins Bold"/>
                <a:sym typeface="Poppins Bold"/>
              </a:rPr>
              <a:t>METRICS REPORTING</a:t>
            </a:r>
          </a:p>
        </p:txBody>
      </p:sp>
      <p:sp>
        <p:nvSpPr>
          <p:cNvPr id="13" name="TextBox 13"/>
          <p:cNvSpPr txBox="1"/>
          <p:nvPr/>
        </p:nvSpPr>
        <p:spPr>
          <a:xfrm>
            <a:off x="1417986" y="506413"/>
            <a:ext cx="5600239" cy="901700"/>
          </a:xfrm>
          <a:prstGeom prst="rect">
            <a:avLst/>
          </a:prstGeom>
        </p:spPr>
        <p:txBody>
          <a:bodyPr lIns="0" tIns="0" rIns="0" bIns="0" rtlCol="0" anchor="t">
            <a:spAutoFit/>
          </a:bodyPr>
          <a:lstStyle/>
          <a:p>
            <a:pPr algn="l">
              <a:lnSpc>
                <a:spcPts val="7000"/>
              </a:lnSpc>
              <a:spcBef>
                <a:spcPct val="0"/>
              </a:spcBef>
            </a:pPr>
            <a:r>
              <a:rPr lang="en-US" sz="5000" b="1">
                <a:solidFill>
                  <a:srgbClr val="0A1B2A"/>
                </a:solidFill>
                <a:latin typeface="Poppins Bold"/>
                <a:ea typeface="Poppins Bold"/>
                <a:cs typeface="Poppins Bold"/>
                <a:sym typeface="Poppins Bold"/>
              </a:rPr>
              <a:t>GENDER PAY GAP</a:t>
            </a:r>
          </a:p>
        </p:txBody>
      </p:sp>
      <p:sp>
        <p:nvSpPr>
          <p:cNvPr id="14" name="TextBox 14"/>
          <p:cNvSpPr txBox="1"/>
          <p:nvPr/>
        </p:nvSpPr>
        <p:spPr>
          <a:xfrm>
            <a:off x="7271496" y="2013082"/>
            <a:ext cx="7177514" cy="675640"/>
          </a:xfrm>
          <a:prstGeom prst="rect">
            <a:avLst/>
          </a:prstGeom>
        </p:spPr>
        <p:txBody>
          <a:bodyPr wrap="square" lIns="0" tIns="0" rIns="0" bIns="0" rtlCol="0" anchor="t">
            <a:spAutoFit/>
          </a:bodyPr>
          <a:lstStyle/>
          <a:p>
            <a:pPr algn="l">
              <a:lnSpc>
                <a:spcPts val="2659"/>
              </a:lnSpc>
              <a:spcBef>
                <a:spcPct val="0"/>
              </a:spcBef>
            </a:pPr>
            <a:r>
              <a:rPr lang="en-US" sz="1899" dirty="0">
                <a:solidFill>
                  <a:srgbClr val="000000"/>
                </a:solidFill>
                <a:latin typeface="Poppins"/>
                <a:ea typeface="Poppins"/>
                <a:cs typeface="Poppins"/>
                <a:sym typeface="Poppins"/>
              </a:rPr>
              <a:t>Mean &amp; Median Hourly Gender Pay Gap (Part time)</a:t>
            </a:r>
          </a:p>
          <a:p>
            <a:pPr algn="l">
              <a:lnSpc>
                <a:spcPts val="2659"/>
              </a:lnSpc>
              <a:spcBef>
                <a:spcPct val="0"/>
              </a:spcBef>
            </a:pPr>
            <a:r>
              <a:rPr lang="en-US" sz="1899" dirty="0">
                <a:solidFill>
                  <a:srgbClr val="000000"/>
                </a:solidFill>
                <a:latin typeface="Poppins"/>
                <a:ea typeface="Poppins"/>
                <a:cs typeface="Poppins"/>
                <a:sym typeface="Poppins"/>
              </a:rPr>
              <a:t>Mean &amp; Median Hourly Gender Pay Gap (Temporary)</a:t>
            </a:r>
          </a:p>
        </p:txBody>
      </p:sp>
      <p:sp>
        <p:nvSpPr>
          <p:cNvPr id="15" name="TextBox 15"/>
          <p:cNvSpPr txBox="1"/>
          <p:nvPr/>
        </p:nvSpPr>
        <p:spPr>
          <a:xfrm>
            <a:off x="2442080" y="3829126"/>
            <a:ext cx="6322124" cy="324070"/>
          </a:xfrm>
          <a:prstGeom prst="rect">
            <a:avLst/>
          </a:prstGeom>
        </p:spPr>
        <p:txBody>
          <a:bodyPr lIns="0" tIns="0" rIns="0" bIns="0" rtlCol="0" anchor="t">
            <a:spAutoFit/>
          </a:bodyPr>
          <a:lstStyle/>
          <a:p>
            <a:pPr algn="l">
              <a:lnSpc>
                <a:spcPts val="2251"/>
              </a:lnSpc>
            </a:pPr>
            <a:r>
              <a:rPr lang="en-US" sz="2251" spc="-45">
                <a:solidFill>
                  <a:srgbClr val="000000"/>
                </a:solidFill>
                <a:latin typeface="Poppins"/>
                <a:ea typeface="Poppins"/>
                <a:cs typeface="Poppins"/>
                <a:sym typeface="Poppins"/>
              </a:rPr>
              <a:t>Gender pay gap – part time employees</a:t>
            </a:r>
          </a:p>
        </p:txBody>
      </p:sp>
      <p:sp>
        <p:nvSpPr>
          <p:cNvPr id="16" name="TextBox 16"/>
          <p:cNvSpPr txBox="1"/>
          <p:nvPr/>
        </p:nvSpPr>
        <p:spPr>
          <a:xfrm>
            <a:off x="12338620" y="3523148"/>
            <a:ext cx="1558206" cy="604909"/>
          </a:xfrm>
          <a:prstGeom prst="rect">
            <a:avLst/>
          </a:prstGeom>
        </p:spPr>
        <p:txBody>
          <a:bodyPr lIns="0" tIns="0" rIns="0" bIns="0" rtlCol="0" anchor="t">
            <a:spAutoFit/>
          </a:bodyPr>
          <a:lstStyle/>
          <a:p>
            <a:pPr algn="l">
              <a:lnSpc>
                <a:spcPts val="4789"/>
              </a:lnSpc>
            </a:pPr>
            <a:r>
              <a:rPr lang="en-US" sz="3990" b="1" dirty="0">
                <a:solidFill>
                  <a:srgbClr val="0F0F2E"/>
                </a:solidFill>
                <a:latin typeface="Poppins Medium"/>
                <a:ea typeface="Poppins Medium"/>
                <a:cs typeface="Poppins Medium"/>
                <a:sym typeface="Poppins Medium"/>
              </a:rPr>
              <a:t>N/A</a:t>
            </a:r>
          </a:p>
        </p:txBody>
      </p:sp>
      <p:sp>
        <p:nvSpPr>
          <p:cNvPr id="17" name="TextBox 17"/>
          <p:cNvSpPr txBox="1"/>
          <p:nvPr/>
        </p:nvSpPr>
        <p:spPr>
          <a:xfrm>
            <a:off x="12369590" y="4836893"/>
            <a:ext cx="2079420" cy="604909"/>
          </a:xfrm>
          <a:prstGeom prst="rect">
            <a:avLst/>
          </a:prstGeom>
        </p:spPr>
        <p:txBody>
          <a:bodyPr lIns="0" tIns="0" rIns="0" bIns="0" rtlCol="0" anchor="t">
            <a:spAutoFit/>
          </a:bodyPr>
          <a:lstStyle/>
          <a:p>
            <a:pPr algn="l">
              <a:lnSpc>
                <a:spcPts val="4789"/>
              </a:lnSpc>
            </a:pPr>
            <a:r>
              <a:rPr lang="en-US" sz="3990" b="1" dirty="0">
                <a:solidFill>
                  <a:srgbClr val="0F0F2E"/>
                </a:solidFill>
                <a:latin typeface="Poppins Medium"/>
                <a:ea typeface="Poppins Medium"/>
                <a:cs typeface="Poppins Medium"/>
                <a:sym typeface="Poppins Medium"/>
              </a:rPr>
              <a:t>N/A</a:t>
            </a:r>
          </a:p>
        </p:txBody>
      </p:sp>
      <p:sp>
        <p:nvSpPr>
          <p:cNvPr id="18" name="TextBox 18"/>
          <p:cNvSpPr txBox="1"/>
          <p:nvPr/>
        </p:nvSpPr>
        <p:spPr>
          <a:xfrm>
            <a:off x="11357468" y="4193388"/>
            <a:ext cx="1076540" cy="307031"/>
          </a:xfrm>
          <a:prstGeom prst="rect">
            <a:avLst/>
          </a:prstGeom>
        </p:spPr>
        <p:txBody>
          <a:bodyPr lIns="0" tIns="0" rIns="0" bIns="0" rtlCol="0" anchor="t">
            <a:spAutoFit/>
          </a:bodyPr>
          <a:lstStyle/>
          <a:p>
            <a:pPr algn="l">
              <a:lnSpc>
                <a:spcPts val="2322"/>
              </a:lnSpc>
            </a:pPr>
            <a:r>
              <a:rPr lang="en-US" sz="1935">
                <a:solidFill>
                  <a:srgbClr val="55595B"/>
                </a:solidFill>
                <a:latin typeface="Poppins"/>
                <a:ea typeface="Poppins"/>
                <a:cs typeface="Poppins"/>
                <a:sym typeface="Poppins"/>
              </a:rPr>
              <a:t>(Mean)</a:t>
            </a:r>
          </a:p>
        </p:txBody>
      </p:sp>
      <p:sp>
        <p:nvSpPr>
          <p:cNvPr id="19" name="TextBox 19"/>
          <p:cNvSpPr txBox="1"/>
          <p:nvPr/>
        </p:nvSpPr>
        <p:spPr>
          <a:xfrm>
            <a:off x="11357468" y="5502568"/>
            <a:ext cx="1291097" cy="307031"/>
          </a:xfrm>
          <a:prstGeom prst="rect">
            <a:avLst/>
          </a:prstGeom>
        </p:spPr>
        <p:txBody>
          <a:bodyPr lIns="0" tIns="0" rIns="0" bIns="0" rtlCol="0" anchor="t">
            <a:spAutoFit/>
          </a:bodyPr>
          <a:lstStyle/>
          <a:p>
            <a:pPr algn="l">
              <a:lnSpc>
                <a:spcPts val="2322"/>
              </a:lnSpc>
            </a:pPr>
            <a:r>
              <a:rPr lang="en-US" sz="1935">
                <a:solidFill>
                  <a:srgbClr val="55595B"/>
                </a:solidFill>
                <a:latin typeface="Poppins"/>
                <a:ea typeface="Poppins"/>
                <a:cs typeface="Poppins"/>
                <a:sym typeface="Poppins"/>
              </a:rPr>
              <a:t>(Median)</a:t>
            </a:r>
          </a:p>
        </p:txBody>
      </p:sp>
      <p:sp>
        <p:nvSpPr>
          <p:cNvPr id="20" name="TextBox 20"/>
          <p:cNvSpPr txBox="1"/>
          <p:nvPr/>
        </p:nvSpPr>
        <p:spPr>
          <a:xfrm>
            <a:off x="2442080" y="2507442"/>
            <a:ext cx="904932" cy="282986"/>
          </a:xfrm>
          <a:prstGeom prst="rect">
            <a:avLst/>
          </a:prstGeom>
        </p:spPr>
        <p:txBody>
          <a:bodyPr lIns="0" tIns="0" rIns="0" bIns="0" rtlCol="0" anchor="t">
            <a:spAutoFit/>
          </a:bodyPr>
          <a:lstStyle/>
          <a:p>
            <a:pPr algn="l">
              <a:lnSpc>
                <a:spcPts val="2116"/>
              </a:lnSpc>
            </a:pPr>
            <a:r>
              <a:rPr lang="en-US" sz="1763" b="1">
                <a:solidFill>
                  <a:srgbClr val="000000"/>
                </a:solidFill>
                <a:latin typeface="Poppins Bold"/>
                <a:ea typeface="Poppins Bold"/>
                <a:cs typeface="Poppins Bold"/>
                <a:sym typeface="Poppins Bold"/>
              </a:rPr>
              <a:t>MALE</a:t>
            </a:r>
          </a:p>
        </p:txBody>
      </p:sp>
      <p:sp>
        <p:nvSpPr>
          <p:cNvPr id="21" name="TextBox 21"/>
          <p:cNvSpPr txBox="1"/>
          <p:nvPr/>
        </p:nvSpPr>
        <p:spPr>
          <a:xfrm>
            <a:off x="4526145" y="2507442"/>
            <a:ext cx="904932" cy="282986"/>
          </a:xfrm>
          <a:prstGeom prst="rect">
            <a:avLst/>
          </a:prstGeom>
        </p:spPr>
        <p:txBody>
          <a:bodyPr lIns="0" tIns="0" rIns="0" bIns="0" rtlCol="0" anchor="t">
            <a:spAutoFit/>
          </a:bodyPr>
          <a:lstStyle/>
          <a:p>
            <a:pPr algn="l">
              <a:lnSpc>
                <a:spcPts val="2116"/>
              </a:lnSpc>
            </a:pPr>
            <a:r>
              <a:rPr lang="en-US" sz="1763" b="1">
                <a:solidFill>
                  <a:srgbClr val="000000"/>
                </a:solidFill>
                <a:latin typeface="Poppins Bold"/>
                <a:ea typeface="Poppins Bold"/>
                <a:cs typeface="Poppins Bold"/>
                <a:sym typeface="Poppins Bold"/>
              </a:rPr>
              <a:t>FEMALE</a:t>
            </a:r>
          </a:p>
        </p:txBody>
      </p:sp>
      <p:sp>
        <p:nvSpPr>
          <p:cNvPr id="22" name="Freeform 22"/>
          <p:cNvSpPr/>
          <p:nvPr/>
        </p:nvSpPr>
        <p:spPr>
          <a:xfrm>
            <a:off x="11357468" y="4874993"/>
            <a:ext cx="714452" cy="525122"/>
          </a:xfrm>
          <a:custGeom>
            <a:avLst/>
            <a:gdLst/>
            <a:ahLst/>
            <a:cxnLst/>
            <a:rect l="l" t="t" r="r" b="b"/>
            <a:pathLst>
              <a:path w="714452" h="525122">
                <a:moveTo>
                  <a:pt x="0" y="0"/>
                </a:moveTo>
                <a:lnTo>
                  <a:pt x="714452" y="0"/>
                </a:lnTo>
                <a:lnTo>
                  <a:pt x="714452" y="525122"/>
                </a:lnTo>
                <a:lnTo>
                  <a:pt x="0" y="5251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E"/>
          </a:p>
        </p:txBody>
      </p:sp>
      <p:pic>
        <p:nvPicPr>
          <p:cNvPr id="23" name="Picture 23"/>
          <p:cNvPicPr>
            <a:picLocks noChangeAspect="1"/>
          </p:cNvPicPr>
          <p:nvPr/>
        </p:nvPicPr>
        <p:blipFill>
          <a:blip r:embed="rId7"/>
          <a:stretch>
            <a:fillRect/>
          </a:stretch>
        </p:blipFill>
        <p:spPr>
          <a:xfrm>
            <a:off x="2497153" y="5126222"/>
            <a:ext cx="444518" cy="699569"/>
          </a:xfrm>
          <a:prstGeom prst="rect">
            <a:avLst/>
          </a:prstGeom>
        </p:spPr>
      </p:pic>
      <p:pic>
        <p:nvPicPr>
          <p:cNvPr id="24" name="Picture 24"/>
          <p:cNvPicPr>
            <a:picLocks noChangeAspect="1"/>
          </p:cNvPicPr>
          <p:nvPr/>
        </p:nvPicPr>
        <p:blipFill>
          <a:blip r:embed="rId8"/>
          <a:stretch>
            <a:fillRect/>
          </a:stretch>
        </p:blipFill>
        <p:spPr>
          <a:xfrm>
            <a:off x="2497153" y="4300875"/>
            <a:ext cx="444518" cy="699569"/>
          </a:xfrm>
          <a:prstGeom prst="rect">
            <a:avLst/>
          </a:prstGeom>
        </p:spPr>
      </p:pic>
      <p:sp>
        <p:nvSpPr>
          <p:cNvPr id="26" name="Freeform 26"/>
          <p:cNvSpPr/>
          <p:nvPr/>
        </p:nvSpPr>
        <p:spPr>
          <a:xfrm>
            <a:off x="11357468" y="6960962"/>
            <a:ext cx="714452" cy="525122"/>
          </a:xfrm>
          <a:custGeom>
            <a:avLst/>
            <a:gdLst/>
            <a:ahLst/>
            <a:cxnLst/>
            <a:rect l="l" t="t" r="r" b="b"/>
            <a:pathLst>
              <a:path w="714452" h="525122">
                <a:moveTo>
                  <a:pt x="0" y="0"/>
                </a:moveTo>
                <a:lnTo>
                  <a:pt x="714452" y="0"/>
                </a:lnTo>
                <a:lnTo>
                  <a:pt x="714452" y="525123"/>
                </a:lnTo>
                <a:lnTo>
                  <a:pt x="0" y="5251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E"/>
          </a:p>
        </p:txBody>
      </p:sp>
      <p:sp>
        <p:nvSpPr>
          <p:cNvPr id="27" name="TextBox 27"/>
          <p:cNvSpPr txBox="1"/>
          <p:nvPr/>
        </p:nvSpPr>
        <p:spPr>
          <a:xfrm>
            <a:off x="2442080" y="6983751"/>
            <a:ext cx="6322124" cy="324070"/>
          </a:xfrm>
          <a:prstGeom prst="rect">
            <a:avLst/>
          </a:prstGeom>
        </p:spPr>
        <p:txBody>
          <a:bodyPr lIns="0" tIns="0" rIns="0" bIns="0" rtlCol="0" anchor="t">
            <a:spAutoFit/>
          </a:bodyPr>
          <a:lstStyle/>
          <a:p>
            <a:pPr algn="l">
              <a:lnSpc>
                <a:spcPts val="2251"/>
              </a:lnSpc>
            </a:pPr>
            <a:r>
              <a:rPr lang="en-US" sz="2251" spc="-45">
                <a:solidFill>
                  <a:srgbClr val="000000"/>
                </a:solidFill>
                <a:latin typeface="Poppins"/>
                <a:ea typeface="Poppins"/>
                <a:cs typeface="Poppins"/>
                <a:sym typeface="Poppins"/>
              </a:rPr>
              <a:t>Gender pay gap – temporary employees </a:t>
            </a:r>
          </a:p>
        </p:txBody>
      </p:sp>
      <p:sp>
        <p:nvSpPr>
          <p:cNvPr id="28" name="TextBox 28"/>
          <p:cNvSpPr txBox="1"/>
          <p:nvPr/>
        </p:nvSpPr>
        <p:spPr>
          <a:xfrm>
            <a:off x="12338620" y="6885923"/>
            <a:ext cx="1558206" cy="604909"/>
          </a:xfrm>
          <a:prstGeom prst="rect">
            <a:avLst/>
          </a:prstGeom>
        </p:spPr>
        <p:txBody>
          <a:bodyPr lIns="0" tIns="0" rIns="0" bIns="0" rtlCol="0" anchor="t">
            <a:spAutoFit/>
          </a:bodyPr>
          <a:lstStyle/>
          <a:p>
            <a:pPr algn="l">
              <a:lnSpc>
                <a:spcPts val="4789"/>
              </a:lnSpc>
            </a:pPr>
            <a:r>
              <a:rPr lang="en-US" sz="3990" b="1" dirty="0">
                <a:solidFill>
                  <a:srgbClr val="0F0F2E"/>
                </a:solidFill>
                <a:latin typeface="Poppins Medium"/>
                <a:ea typeface="Poppins Medium"/>
                <a:cs typeface="Poppins Medium"/>
                <a:sym typeface="Poppins Medium"/>
              </a:rPr>
              <a:t>N/A</a:t>
            </a:r>
          </a:p>
        </p:txBody>
      </p:sp>
      <p:sp>
        <p:nvSpPr>
          <p:cNvPr id="29" name="TextBox 29"/>
          <p:cNvSpPr txBox="1"/>
          <p:nvPr/>
        </p:nvSpPr>
        <p:spPr>
          <a:xfrm>
            <a:off x="12369590" y="8199668"/>
            <a:ext cx="2079420" cy="604909"/>
          </a:xfrm>
          <a:prstGeom prst="rect">
            <a:avLst/>
          </a:prstGeom>
        </p:spPr>
        <p:txBody>
          <a:bodyPr lIns="0" tIns="0" rIns="0" bIns="0" rtlCol="0" anchor="t">
            <a:spAutoFit/>
          </a:bodyPr>
          <a:lstStyle/>
          <a:p>
            <a:pPr algn="l">
              <a:lnSpc>
                <a:spcPts val="4789"/>
              </a:lnSpc>
            </a:pPr>
            <a:r>
              <a:rPr lang="en-US" sz="3990" b="1" dirty="0">
                <a:solidFill>
                  <a:srgbClr val="0F0F2E"/>
                </a:solidFill>
                <a:latin typeface="Poppins Medium"/>
                <a:ea typeface="Poppins Medium"/>
                <a:cs typeface="Poppins Medium"/>
                <a:sym typeface="Poppins Medium"/>
              </a:rPr>
              <a:t>N/A</a:t>
            </a:r>
          </a:p>
        </p:txBody>
      </p:sp>
      <p:sp>
        <p:nvSpPr>
          <p:cNvPr id="30" name="TextBox 30"/>
          <p:cNvSpPr txBox="1"/>
          <p:nvPr/>
        </p:nvSpPr>
        <p:spPr>
          <a:xfrm>
            <a:off x="11357468" y="7556163"/>
            <a:ext cx="1076540" cy="307031"/>
          </a:xfrm>
          <a:prstGeom prst="rect">
            <a:avLst/>
          </a:prstGeom>
        </p:spPr>
        <p:txBody>
          <a:bodyPr lIns="0" tIns="0" rIns="0" bIns="0" rtlCol="0" anchor="t">
            <a:spAutoFit/>
          </a:bodyPr>
          <a:lstStyle/>
          <a:p>
            <a:pPr algn="l">
              <a:lnSpc>
                <a:spcPts val="2322"/>
              </a:lnSpc>
            </a:pPr>
            <a:r>
              <a:rPr lang="en-US" sz="1935">
                <a:solidFill>
                  <a:srgbClr val="55595B"/>
                </a:solidFill>
                <a:latin typeface="Poppins"/>
                <a:ea typeface="Poppins"/>
                <a:cs typeface="Poppins"/>
                <a:sym typeface="Poppins"/>
              </a:rPr>
              <a:t>(Mean)</a:t>
            </a:r>
          </a:p>
        </p:txBody>
      </p:sp>
      <p:sp>
        <p:nvSpPr>
          <p:cNvPr id="31" name="TextBox 31"/>
          <p:cNvSpPr txBox="1"/>
          <p:nvPr/>
        </p:nvSpPr>
        <p:spPr>
          <a:xfrm>
            <a:off x="11357468" y="8865343"/>
            <a:ext cx="1291097" cy="307031"/>
          </a:xfrm>
          <a:prstGeom prst="rect">
            <a:avLst/>
          </a:prstGeom>
        </p:spPr>
        <p:txBody>
          <a:bodyPr lIns="0" tIns="0" rIns="0" bIns="0" rtlCol="0" anchor="t">
            <a:spAutoFit/>
          </a:bodyPr>
          <a:lstStyle/>
          <a:p>
            <a:pPr algn="l">
              <a:lnSpc>
                <a:spcPts val="2322"/>
              </a:lnSpc>
            </a:pPr>
            <a:r>
              <a:rPr lang="en-US" sz="1935">
                <a:solidFill>
                  <a:srgbClr val="55595B"/>
                </a:solidFill>
                <a:latin typeface="Poppins"/>
                <a:ea typeface="Poppins"/>
                <a:cs typeface="Poppins"/>
                <a:sym typeface="Poppins"/>
              </a:rPr>
              <a:t>(Median)</a:t>
            </a:r>
          </a:p>
        </p:txBody>
      </p:sp>
      <p:sp>
        <p:nvSpPr>
          <p:cNvPr id="32" name="Freeform 32"/>
          <p:cNvSpPr/>
          <p:nvPr/>
        </p:nvSpPr>
        <p:spPr>
          <a:xfrm>
            <a:off x="11357468" y="8237768"/>
            <a:ext cx="714452" cy="525122"/>
          </a:xfrm>
          <a:custGeom>
            <a:avLst/>
            <a:gdLst/>
            <a:ahLst/>
            <a:cxnLst/>
            <a:rect l="l" t="t" r="r" b="b"/>
            <a:pathLst>
              <a:path w="714452" h="525122">
                <a:moveTo>
                  <a:pt x="0" y="0"/>
                </a:moveTo>
                <a:lnTo>
                  <a:pt x="714452" y="0"/>
                </a:lnTo>
                <a:lnTo>
                  <a:pt x="714452" y="525122"/>
                </a:lnTo>
                <a:lnTo>
                  <a:pt x="0" y="5251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E"/>
          </a:p>
        </p:txBody>
      </p:sp>
      <p:graphicFrame>
        <p:nvGraphicFramePr>
          <p:cNvPr id="38" name="Chart 37">
            <a:extLst>
              <a:ext uri="{FF2B5EF4-FFF2-40B4-BE49-F238E27FC236}">
                <a16:creationId xmlns:a16="http://schemas.microsoft.com/office/drawing/2014/main" id="{741F31DB-3B44-251F-460F-E19CE054133A}"/>
              </a:ext>
            </a:extLst>
          </p:cNvPr>
          <p:cNvGraphicFramePr/>
          <p:nvPr>
            <p:extLst>
              <p:ext uri="{D42A27DB-BD31-4B8C-83A1-F6EECF244321}">
                <p14:modId xmlns:p14="http://schemas.microsoft.com/office/powerpoint/2010/main" val="3224597095"/>
              </p:ext>
            </p:extLst>
          </p:nvPr>
        </p:nvGraphicFramePr>
        <p:xfrm>
          <a:off x="2997390" y="4076700"/>
          <a:ext cx="6299010" cy="2010496"/>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9" name="Chart 38">
            <a:extLst>
              <a:ext uri="{FF2B5EF4-FFF2-40B4-BE49-F238E27FC236}">
                <a16:creationId xmlns:a16="http://schemas.microsoft.com/office/drawing/2014/main" id="{923F163B-8B08-A911-C5A2-62EA49A22BB5}"/>
              </a:ext>
            </a:extLst>
          </p:cNvPr>
          <p:cNvGraphicFramePr/>
          <p:nvPr>
            <p:extLst>
              <p:ext uri="{D42A27DB-BD31-4B8C-83A1-F6EECF244321}">
                <p14:modId xmlns:p14="http://schemas.microsoft.com/office/powerpoint/2010/main" val="3223693907"/>
              </p:ext>
            </p:extLst>
          </p:nvPr>
        </p:nvGraphicFramePr>
        <p:xfrm>
          <a:off x="2997390" y="7268670"/>
          <a:ext cx="6299010" cy="2010496"/>
        </p:xfrm>
        <a:graphic>
          <a:graphicData uri="http://schemas.openxmlformats.org/drawingml/2006/chart">
            <c:chart xmlns:c="http://schemas.openxmlformats.org/drawingml/2006/chart" xmlns:r="http://schemas.openxmlformats.org/officeDocument/2006/relationships" r:id="rId10"/>
          </a:graphicData>
        </a:graphic>
      </p:graphicFrame>
      <p:pic>
        <p:nvPicPr>
          <p:cNvPr id="40" name="Picture 23">
            <a:extLst>
              <a:ext uri="{FF2B5EF4-FFF2-40B4-BE49-F238E27FC236}">
                <a16:creationId xmlns:a16="http://schemas.microsoft.com/office/drawing/2014/main" id="{A86712C2-1A1C-4A6D-01A4-6F9EAE3B7F44}"/>
              </a:ext>
            </a:extLst>
          </p:cNvPr>
          <p:cNvPicPr>
            <a:picLocks noChangeAspect="1"/>
          </p:cNvPicPr>
          <p:nvPr/>
        </p:nvPicPr>
        <p:blipFill>
          <a:blip r:embed="rId7"/>
          <a:stretch>
            <a:fillRect/>
          </a:stretch>
        </p:blipFill>
        <p:spPr>
          <a:xfrm>
            <a:off x="2497153" y="8330131"/>
            <a:ext cx="444518" cy="699569"/>
          </a:xfrm>
          <a:prstGeom prst="rect">
            <a:avLst/>
          </a:prstGeom>
        </p:spPr>
      </p:pic>
      <p:pic>
        <p:nvPicPr>
          <p:cNvPr id="41" name="Picture 24">
            <a:extLst>
              <a:ext uri="{FF2B5EF4-FFF2-40B4-BE49-F238E27FC236}">
                <a16:creationId xmlns:a16="http://schemas.microsoft.com/office/drawing/2014/main" id="{AD3DA31E-5AEC-12FB-D06C-9F96AB867B3A}"/>
              </a:ext>
            </a:extLst>
          </p:cNvPr>
          <p:cNvPicPr>
            <a:picLocks noChangeAspect="1"/>
          </p:cNvPicPr>
          <p:nvPr/>
        </p:nvPicPr>
        <p:blipFill>
          <a:blip r:embed="rId8"/>
          <a:stretch>
            <a:fillRect/>
          </a:stretch>
        </p:blipFill>
        <p:spPr>
          <a:xfrm>
            <a:off x="2497153" y="7491931"/>
            <a:ext cx="444518" cy="699569"/>
          </a:xfrm>
          <a:prstGeom prst="rect">
            <a:avLst/>
          </a:prstGeom>
        </p:spPr>
      </p:pic>
      <p:pic>
        <p:nvPicPr>
          <p:cNvPr id="6" name="Picture 5">
            <a:extLst>
              <a:ext uri="{FF2B5EF4-FFF2-40B4-BE49-F238E27FC236}">
                <a16:creationId xmlns:a16="http://schemas.microsoft.com/office/drawing/2014/main" id="{A18B108A-8C82-D3BA-A2E7-278DC5613DD4}"/>
              </a:ext>
            </a:extLst>
          </p:cNvPr>
          <p:cNvPicPr>
            <a:picLocks noChangeAspect="1"/>
          </p:cNvPicPr>
          <p:nvPr/>
        </p:nvPicPr>
        <p:blipFill>
          <a:blip r:embed="rId11"/>
          <a:stretch>
            <a:fillRect/>
          </a:stretch>
        </p:blipFill>
        <p:spPr>
          <a:xfrm>
            <a:off x="16002000" y="206458"/>
            <a:ext cx="1981199" cy="750805"/>
          </a:xfrm>
          <a:prstGeom prst="rect">
            <a:avLst/>
          </a:prstGeom>
        </p:spPr>
      </p:pic>
      <p:sp>
        <p:nvSpPr>
          <p:cNvPr id="25" name="TextBox 24">
            <a:extLst>
              <a:ext uri="{FF2B5EF4-FFF2-40B4-BE49-F238E27FC236}">
                <a16:creationId xmlns:a16="http://schemas.microsoft.com/office/drawing/2014/main" id="{52B7BEAF-CABF-5C5F-4580-70B04B1C7485}"/>
              </a:ext>
            </a:extLst>
          </p:cNvPr>
          <p:cNvSpPr txBox="1"/>
          <p:nvPr/>
        </p:nvSpPr>
        <p:spPr>
          <a:xfrm>
            <a:off x="14665184" y="4433229"/>
            <a:ext cx="2510801" cy="2862322"/>
          </a:xfrm>
          <a:prstGeom prst="rect">
            <a:avLst/>
          </a:prstGeom>
          <a:noFill/>
        </p:spPr>
        <p:txBody>
          <a:bodyPr wrap="square" rtlCol="0">
            <a:spAutoFit/>
          </a:bodyPr>
          <a:lstStyle/>
          <a:p>
            <a:r>
              <a:rPr lang="en-US" b="1" dirty="0">
                <a:latin typeface="Arial Nova" panose="020B0504020202020204" pitchFamily="34" charset="0"/>
              </a:rPr>
              <a:t>There are no males working in part time or temporary roles within the Organisation.</a:t>
            </a:r>
          </a:p>
          <a:p>
            <a:endParaRPr lang="en-US" b="1" dirty="0">
              <a:latin typeface="Arial Nova" panose="020B0504020202020204" pitchFamily="34" charset="0"/>
            </a:endParaRPr>
          </a:p>
          <a:p>
            <a:r>
              <a:rPr lang="en-US" b="1" dirty="0">
                <a:latin typeface="Arial Nova" panose="020B0504020202020204" pitchFamily="34" charset="0"/>
              </a:rPr>
              <a:t>Therefore, there is no gender pay gap to report on in either of these categories.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914390" cy="10287000"/>
            <a:chOff x="0" y="0"/>
            <a:chExt cx="240827" cy="2709333"/>
          </a:xfrm>
        </p:grpSpPr>
        <p:sp>
          <p:nvSpPr>
            <p:cNvPr id="4" name="Freeform 4"/>
            <p:cNvSpPr/>
            <p:nvPr/>
          </p:nvSpPr>
          <p:spPr>
            <a:xfrm>
              <a:off x="0" y="0"/>
              <a:ext cx="240827" cy="2709333"/>
            </a:xfrm>
            <a:custGeom>
              <a:avLst/>
              <a:gdLst/>
              <a:ahLst/>
              <a:cxnLst/>
              <a:rect l="l" t="t" r="r" b="b"/>
              <a:pathLst>
                <a:path w="240827" h="2709333">
                  <a:moveTo>
                    <a:pt x="0" y="0"/>
                  </a:moveTo>
                  <a:lnTo>
                    <a:pt x="240827" y="0"/>
                  </a:lnTo>
                  <a:lnTo>
                    <a:pt x="240827" y="2709333"/>
                  </a:lnTo>
                  <a:lnTo>
                    <a:pt x="0" y="2709333"/>
                  </a:lnTo>
                  <a:close/>
                </a:path>
              </a:pathLst>
            </a:custGeom>
            <a:solidFill>
              <a:srgbClr val="0A1B2A"/>
            </a:solidFill>
          </p:spPr>
          <p:txBody>
            <a:bodyPr/>
            <a:lstStyle/>
            <a:p>
              <a:endParaRPr lang="en-IE"/>
            </a:p>
          </p:txBody>
        </p:sp>
        <p:sp>
          <p:nvSpPr>
            <p:cNvPr id="5" name="TextBox 5"/>
            <p:cNvSpPr txBox="1"/>
            <p:nvPr/>
          </p:nvSpPr>
          <p:spPr>
            <a:xfrm>
              <a:off x="0" y="-57150"/>
              <a:ext cx="240827" cy="2766483"/>
            </a:xfrm>
            <a:prstGeom prst="rect">
              <a:avLst/>
            </a:prstGeom>
          </p:spPr>
          <p:txBody>
            <a:bodyPr lIns="50800" tIns="50800" rIns="50800" bIns="50800" rtlCol="0" anchor="ctr"/>
            <a:lstStyle/>
            <a:p>
              <a:pPr algn="ctr">
                <a:lnSpc>
                  <a:spcPts val="2659"/>
                </a:lnSpc>
              </a:pPr>
              <a:endParaRPr/>
            </a:p>
          </p:txBody>
        </p:sp>
      </p:grpSp>
      <p:sp>
        <p:nvSpPr>
          <p:cNvPr id="7" name="AutoShape 7"/>
          <p:cNvSpPr/>
          <p:nvPr/>
        </p:nvSpPr>
        <p:spPr>
          <a:xfrm>
            <a:off x="1774261" y="6526707"/>
            <a:ext cx="11713139" cy="130473"/>
          </a:xfrm>
          <a:prstGeom prst="line">
            <a:avLst/>
          </a:prstGeom>
          <a:ln w="9525" cap="flat">
            <a:solidFill>
              <a:srgbClr val="0F0F2E">
                <a:alpha val="19608"/>
              </a:srgbClr>
            </a:solidFill>
            <a:prstDash val="solid"/>
            <a:headEnd type="none" w="sm" len="sm"/>
            <a:tailEnd type="none" w="sm" len="sm"/>
          </a:ln>
        </p:spPr>
        <p:txBody>
          <a:bodyPr/>
          <a:lstStyle/>
          <a:p>
            <a:endParaRPr lang="en-IE"/>
          </a:p>
        </p:txBody>
      </p:sp>
      <p:sp>
        <p:nvSpPr>
          <p:cNvPr id="8" name="AutoShape 8"/>
          <p:cNvSpPr/>
          <p:nvPr/>
        </p:nvSpPr>
        <p:spPr>
          <a:xfrm flipV="1">
            <a:off x="3476082" y="1842238"/>
            <a:ext cx="0" cy="1070541"/>
          </a:xfrm>
          <a:prstGeom prst="line">
            <a:avLst/>
          </a:prstGeom>
          <a:ln w="19050" cap="flat">
            <a:solidFill>
              <a:srgbClr val="DACFFF"/>
            </a:solidFill>
            <a:prstDash val="solid"/>
            <a:headEnd type="none" w="sm" len="sm"/>
            <a:tailEnd type="none" w="sm" len="sm"/>
          </a:ln>
        </p:spPr>
        <p:txBody>
          <a:bodyPr/>
          <a:lstStyle/>
          <a:p>
            <a:endParaRPr lang="en-IE"/>
          </a:p>
        </p:txBody>
      </p:sp>
      <p:pic>
        <p:nvPicPr>
          <p:cNvPr id="9" name="Picture 9"/>
          <p:cNvPicPr>
            <a:picLocks noChangeAspect="1"/>
          </p:cNvPicPr>
          <p:nvPr/>
        </p:nvPicPr>
        <p:blipFill>
          <a:blip r:embed="rId3"/>
          <a:stretch>
            <a:fillRect/>
          </a:stretch>
        </p:blipFill>
        <p:spPr>
          <a:xfrm>
            <a:off x="1689674" y="1871957"/>
            <a:ext cx="644973" cy="1015039"/>
          </a:xfrm>
          <a:prstGeom prst="rect">
            <a:avLst/>
          </a:prstGeom>
        </p:spPr>
      </p:pic>
      <p:pic>
        <p:nvPicPr>
          <p:cNvPr id="10" name="Picture 10"/>
          <p:cNvPicPr>
            <a:picLocks noChangeAspect="1"/>
          </p:cNvPicPr>
          <p:nvPr/>
        </p:nvPicPr>
        <p:blipFill>
          <a:blip r:embed="rId4"/>
          <a:stretch>
            <a:fillRect/>
          </a:stretch>
        </p:blipFill>
        <p:spPr>
          <a:xfrm>
            <a:off x="3773740" y="1871957"/>
            <a:ext cx="644973" cy="1015039"/>
          </a:xfrm>
          <a:prstGeom prst="rect">
            <a:avLst/>
          </a:prstGeom>
        </p:spPr>
      </p:pic>
      <p:sp>
        <p:nvSpPr>
          <p:cNvPr id="11" name="Freeform 11"/>
          <p:cNvSpPr/>
          <p:nvPr/>
        </p:nvSpPr>
        <p:spPr>
          <a:xfrm>
            <a:off x="8569923" y="3893198"/>
            <a:ext cx="714452" cy="525122"/>
          </a:xfrm>
          <a:custGeom>
            <a:avLst/>
            <a:gdLst/>
            <a:ahLst/>
            <a:cxnLst/>
            <a:rect l="l" t="t" r="r" b="b"/>
            <a:pathLst>
              <a:path w="714452" h="525122">
                <a:moveTo>
                  <a:pt x="0" y="0"/>
                </a:moveTo>
                <a:lnTo>
                  <a:pt x="714453" y="0"/>
                </a:lnTo>
                <a:lnTo>
                  <a:pt x="714453" y="525123"/>
                </a:lnTo>
                <a:lnTo>
                  <a:pt x="0" y="5251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E"/>
          </a:p>
        </p:txBody>
      </p:sp>
      <p:sp>
        <p:nvSpPr>
          <p:cNvPr id="12" name="TextBox 12"/>
          <p:cNvSpPr txBox="1"/>
          <p:nvPr/>
        </p:nvSpPr>
        <p:spPr>
          <a:xfrm rot="-5400000">
            <a:off x="-2215230" y="6916465"/>
            <a:ext cx="5268650" cy="523876"/>
          </a:xfrm>
          <a:prstGeom prst="rect">
            <a:avLst/>
          </a:prstGeom>
        </p:spPr>
        <p:txBody>
          <a:bodyPr lIns="0" tIns="0" rIns="0" bIns="0" rtlCol="0" anchor="t">
            <a:spAutoFit/>
          </a:bodyPr>
          <a:lstStyle/>
          <a:p>
            <a:pPr algn="l">
              <a:lnSpc>
                <a:spcPts val="4199"/>
              </a:lnSpc>
              <a:spcBef>
                <a:spcPct val="0"/>
              </a:spcBef>
            </a:pPr>
            <a:r>
              <a:rPr lang="en-US" sz="2999" b="1">
                <a:solidFill>
                  <a:srgbClr val="FFFFFF"/>
                </a:solidFill>
                <a:latin typeface="Poppins Bold"/>
                <a:ea typeface="Poppins Bold"/>
                <a:cs typeface="Poppins Bold"/>
                <a:sym typeface="Poppins Bold"/>
              </a:rPr>
              <a:t>METRICS REPORTING</a:t>
            </a:r>
          </a:p>
        </p:txBody>
      </p:sp>
      <p:sp>
        <p:nvSpPr>
          <p:cNvPr id="13" name="TextBox 13"/>
          <p:cNvSpPr txBox="1"/>
          <p:nvPr/>
        </p:nvSpPr>
        <p:spPr>
          <a:xfrm>
            <a:off x="1417986" y="506413"/>
            <a:ext cx="10653934" cy="901700"/>
          </a:xfrm>
          <a:prstGeom prst="rect">
            <a:avLst/>
          </a:prstGeom>
        </p:spPr>
        <p:txBody>
          <a:bodyPr lIns="0" tIns="0" rIns="0" bIns="0" rtlCol="0" anchor="t">
            <a:spAutoFit/>
          </a:bodyPr>
          <a:lstStyle/>
          <a:p>
            <a:pPr algn="l">
              <a:lnSpc>
                <a:spcPts val="7000"/>
              </a:lnSpc>
              <a:spcBef>
                <a:spcPct val="0"/>
              </a:spcBef>
            </a:pPr>
            <a:r>
              <a:rPr lang="en-US" sz="5000" b="1">
                <a:solidFill>
                  <a:srgbClr val="0A1B2A"/>
                </a:solidFill>
                <a:latin typeface="Poppins Bold"/>
                <a:ea typeface="Poppins Bold"/>
                <a:cs typeface="Poppins Bold"/>
                <a:sym typeface="Poppins Bold"/>
              </a:rPr>
              <a:t>GENDER BONUS &amp; BIK PAY GAP</a:t>
            </a:r>
          </a:p>
        </p:txBody>
      </p:sp>
      <p:sp>
        <p:nvSpPr>
          <p:cNvPr id="14" name="TextBox 14"/>
          <p:cNvSpPr txBox="1"/>
          <p:nvPr/>
        </p:nvSpPr>
        <p:spPr>
          <a:xfrm>
            <a:off x="6629401" y="1899394"/>
            <a:ext cx="10210797" cy="1020344"/>
          </a:xfrm>
          <a:prstGeom prst="rect">
            <a:avLst/>
          </a:prstGeom>
        </p:spPr>
        <p:txBody>
          <a:bodyPr wrap="square" lIns="0" tIns="0" rIns="0" bIns="0" rtlCol="0" anchor="t">
            <a:spAutoFit/>
          </a:bodyPr>
          <a:lstStyle/>
          <a:p>
            <a:pPr algn="l">
              <a:lnSpc>
                <a:spcPts val="2659"/>
              </a:lnSpc>
              <a:spcBef>
                <a:spcPct val="0"/>
              </a:spcBef>
            </a:pPr>
            <a:r>
              <a:rPr lang="en-US" sz="1899" dirty="0">
                <a:solidFill>
                  <a:srgbClr val="000000"/>
                </a:solidFill>
                <a:latin typeface="Poppins"/>
                <a:ea typeface="Poppins"/>
                <a:cs typeface="Poppins"/>
                <a:sym typeface="Poppins"/>
              </a:rPr>
              <a:t>Percentage of males to receive a performance related bonus remuneration &amp; BIK</a:t>
            </a:r>
          </a:p>
          <a:p>
            <a:pPr algn="l">
              <a:lnSpc>
                <a:spcPts val="2659"/>
              </a:lnSpc>
              <a:spcBef>
                <a:spcPct val="0"/>
              </a:spcBef>
            </a:pPr>
            <a:r>
              <a:rPr lang="en-US" sz="1899" dirty="0">
                <a:solidFill>
                  <a:srgbClr val="000000"/>
                </a:solidFill>
                <a:latin typeface="Poppins"/>
                <a:ea typeface="Poppins"/>
                <a:cs typeface="Poppins"/>
                <a:sym typeface="Poppins"/>
              </a:rPr>
              <a:t>Percentage of females to receive a performance related bonus remuneration &amp; BIK</a:t>
            </a:r>
          </a:p>
          <a:p>
            <a:pPr algn="l">
              <a:lnSpc>
                <a:spcPts val="2659"/>
              </a:lnSpc>
              <a:spcBef>
                <a:spcPct val="0"/>
              </a:spcBef>
            </a:pPr>
            <a:r>
              <a:rPr lang="en-US" sz="1899" dirty="0">
                <a:solidFill>
                  <a:srgbClr val="000000"/>
                </a:solidFill>
                <a:latin typeface="Poppins"/>
                <a:ea typeface="Poppins"/>
                <a:cs typeface="Poppins"/>
                <a:sym typeface="Poppins"/>
              </a:rPr>
              <a:t>Mean &amp; Median Hourly performance related bonus (All)</a:t>
            </a:r>
          </a:p>
        </p:txBody>
      </p:sp>
      <p:sp>
        <p:nvSpPr>
          <p:cNvPr id="15" name="TextBox 15"/>
          <p:cNvSpPr txBox="1"/>
          <p:nvPr/>
        </p:nvSpPr>
        <p:spPr>
          <a:xfrm>
            <a:off x="2442080" y="3829126"/>
            <a:ext cx="6322124" cy="323887"/>
          </a:xfrm>
          <a:prstGeom prst="rect">
            <a:avLst/>
          </a:prstGeom>
        </p:spPr>
        <p:txBody>
          <a:bodyPr lIns="0" tIns="0" rIns="0" bIns="0" rtlCol="0" anchor="t">
            <a:spAutoFit/>
          </a:bodyPr>
          <a:lstStyle/>
          <a:p>
            <a:pPr algn="l">
              <a:lnSpc>
                <a:spcPts val="2251"/>
              </a:lnSpc>
            </a:pPr>
            <a:r>
              <a:rPr lang="en-US" sz="2251" spc="-45">
                <a:solidFill>
                  <a:srgbClr val="000000"/>
                </a:solidFill>
                <a:latin typeface="Poppins"/>
                <a:ea typeface="Poppins"/>
                <a:cs typeface="Poppins"/>
                <a:sym typeface="Poppins"/>
              </a:rPr>
              <a:t>Gender pay gap - Bonus</a:t>
            </a:r>
          </a:p>
        </p:txBody>
      </p:sp>
      <p:sp>
        <p:nvSpPr>
          <p:cNvPr id="16" name="TextBox 16"/>
          <p:cNvSpPr txBox="1"/>
          <p:nvPr/>
        </p:nvSpPr>
        <p:spPr>
          <a:xfrm>
            <a:off x="9551076" y="3818160"/>
            <a:ext cx="1558206" cy="604909"/>
          </a:xfrm>
          <a:prstGeom prst="rect">
            <a:avLst/>
          </a:prstGeom>
        </p:spPr>
        <p:txBody>
          <a:bodyPr lIns="0" tIns="0" rIns="0" bIns="0" rtlCol="0" anchor="t">
            <a:spAutoFit/>
          </a:bodyPr>
          <a:lstStyle/>
          <a:p>
            <a:pPr algn="l">
              <a:lnSpc>
                <a:spcPts val="4789"/>
              </a:lnSpc>
            </a:pPr>
            <a:r>
              <a:rPr lang="en-US" sz="3990" b="1" dirty="0">
                <a:solidFill>
                  <a:srgbClr val="0F0F2E"/>
                </a:solidFill>
                <a:latin typeface="Poppins Medium"/>
                <a:ea typeface="Poppins Medium"/>
                <a:cs typeface="Poppins Medium"/>
                <a:sym typeface="Poppins Medium"/>
              </a:rPr>
              <a:t>N/A</a:t>
            </a:r>
          </a:p>
        </p:txBody>
      </p:sp>
      <p:sp>
        <p:nvSpPr>
          <p:cNvPr id="17" name="TextBox 17"/>
          <p:cNvSpPr txBox="1"/>
          <p:nvPr/>
        </p:nvSpPr>
        <p:spPr>
          <a:xfrm>
            <a:off x="9582046" y="5131904"/>
            <a:ext cx="2079420" cy="604909"/>
          </a:xfrm>
          <a:prstGeom prst="rect">
            <a:avLst/>
          </a:prstGeom>
        </p:spPr>
        <p:txBody>
          <a:bodyPr lIns="0" tIns="0" rIns="0" bIns="0" rtlCol="0" anchor="t">
            <a:spAutoFit/>
          </a:bodyPr>
          <a:lstStyle/>
          <a:p>
            <a:pPr algn="l">
              <a:lnSpc>
                <a:spcPts val="4789"/>
              </a:lnSpc>
            </a:pPr>
            <a:r>
              <a:rPr lang="en-US" sz="3990" b="1" dirty="0">
                <a:solidFill>
                  <a:srgbClr val="0F0F2E"/>
                </a:solidFill>
                <a:latin typeface="Poppins Medium"/>
                <a:ea typeface="Poppins Medium"/>
                <a:cs typeface="Poppins Medium"/>
                <a:sym typeface="Poppins Medium"/>
              </a:rPr>
              <a:t>N/A</a:t>
            </a:r>
          </a:p>
        </p:txBody>
      </p:sp>
      <p:sp>
        <p:nvSpPr>
          <p:cNvPr id="18" name="TextBox 18"/>
          <p:cNvSpPr txBox="1"/>
          <p:nvPr/>
        </p:nvSpPr>
        <p:spPr>
          <a:xfrm>
            <a:off x="8569923" y="4488399"/>
            <a:ext cx="1076540" cy="304800"/>
          </a:xfrm>
          <a:prstGeom prst="rect">
            <a:avLst/>
          </a:prstGeom>
        </p:spPr>
        <p:txBody>
          <a:bodyPr lIns="0" tIns="0" rIns="0" bIns="0" rtlCol="0" anchor="t">
            <a:spAutoFit/>
          </a:bodyPr>
          <a:lstStyle/>
          <a:p>
            <a:pPr algn="l">
              <a:lnSpc>
                <a:spcPts val="2322"/>
              </a:lnSpc>
            </a:pPr>
            <a:r>
              <a:rPr lang="en-US" sz="1935">
                <a:solidFill>
                  <a:srgbClr val="55595B"/>
                </a:solidFill>
                <a:latin typeface="Poppins"/>
                <a:ea typeface="Poppins"/>
                <a:cs typeface="Poppins"/>
                <a:sym typeface="Poppins"/>
              </a:rPr>
              <a:t>(Mean)</a:t>
            </a:r>
          </a:p>
        </p:txBody>
      </p:sp>
      <p:sp>
        <p:nvSpPr>
          <p:cNvPr id="19" name="TextBox 19"/>
          <p:cNvSpPr txBox="1"/>
          <p:nvPr/>
        </p:nvSpPr>
        <p:spPr>
          <a:xfrm>
            <a:off x="8569923" y="5797579"/>
            <a:ext cx="1291097" cy="304800"/>
          </a:xfrm>
          <a:prstGeom prst="rect">
            <a:avLst/>
          </a:prstGeom>
        </p:spPr>
        <p:txBody>
          <a:bodyPr lIns="0" tIns="0" rIns="0" bIns="0" rtlCol="0" anchor="t">
            <a:spAutoFit/>
          </a:bodyPr>
          <a:lstStyle/>
          <a:p>
            <a:pPr algn="l">
              <a:lnSpc>
                <a:spcPts val="2322"/>
              </a:lnSpc>
            </a:pPr>
            <a:r>
              <a:rPr lang="en-US" sz="1935">
                <a:solidFill>
                  <a:srgbClr val="55595B"/>
                </a:solidFill>
                <a:latin typeface="Poppins"/>
                <a:ea typeface="Poppins"/>
                <a:cs typeface="Poppins"/>
                <a:sym typeface="Poppins"/>
              </a:rPr>
              <a:t>(Median)</a:t>
            </a:r>
          </a:p>
        </p:txBody>
      </p:sp>
      <p:sp>
        <p:nvSpPr>
          <p:cNvPr id="20" name="TextBox 20"/>
          <p:cNvSpPr txBox="1"/>
          <p:nvPr/>
        </p:nvSpPr>
        <p:spPr>
          <a:xfrm>
            <a:off x="2442080" y="2507442"/>
            <a:ext cx="904932" cy="285750"/>
          </a:xfrm>
          <a:prstGeom prst="rect">
            <a:avLst/>
          </a:prstGeom>
        </p:spPr>
        <p:txBody>
          <a:bodyPr lIns="0" tIns="0" rIns="0" bIns="0" rtlCol="0" anchor="t">
            <a:spAutoFit/>
          </a:bodyPr>
          <a:lstStyle/>
          <a:p>
            <a:pPr algn="l">
              <a:lnSpc>
                <a:spcPts val="2116"/>
              </a:lnSpc>
            </a:pPr>
            <a:r>
              <a:rPr lang="en-US" sz="1763" b="1">
                <a:solidFill>
                  <a:srgbClr val="000000"/>
                </a:solidFill>
                <a:latin typeface="Poppins Bold"/>
                <a:ea typeface="Poppins Bold"/>
                <a:cs typeface="Poppins Bold"/>
                <a:sym typeface="Poppins Bold"/>
              </a:rPr>
              <a:t>MALE</a:t>
            </a:r>
          </a:p>
        </p:txBody>
      </p:sp>
      <p:sp>
        <p:nvSpPr>
          <p:cNvPr id="21" name="TextBox 21"/>
          <p:cNvSpPr txBox="1"/>
          <p:nvPr/>
        </p:nvSpPr>
        <p:spPr>
          <a:xfrm>
            <a:off x="4526145" y="2507442"/>
            <a:ext cx="904932" cy="285750"/>
          </a:xfrm>
          <a:prstGeom prst="rect">
            <a:avLst/>
          </a:prstGeom>
        </p:spPr>
        <p:txBody>
          <a:bodyPr lIns="0" tIns="0" rIns="0" bIns="0" rtlCol="0" anchor="t">
            <a:spAutoFit/>
          </a:bodyPr>
          <a:lstStyle/>
          <a:p>
            <a:pPr algn="l">
              <a:lnSpc>
                <a:spcPts val="2116"/>
              </a:lnSpc>
            </a:pPr>
            <a:r>
              <a:rPr lang="en-US" sz="1763" b="1">
                <a:solidFill>
                  <a:srgbClr val="000000"/>
                </a:solidFill>
                <a:latin typeface="Poppins Bold"/>
                <a:ea typeface="Poppins Bold"/>
                <a:cs typeface="Poppins Bold"/>
                <a:sym typeface="Poppins Bold"/>
              </a:rPr>
              <a:t>FEMALE</a:t>
            </a:r>
          </a:p>
        </p:txBody>
      </p:sp>
      <p:sp>
        <p:nvSpPr>
          <p:cNvPr id="22" name="Freeform 22"/>
          <p:cNvSpPr/>
          <p:nvPr/>
        </p:nvSpPr>
        <p:spPr>
          <a:xfrm>
            <a:off x="8569923" y="5170004"/>
            <a:ext cx="714452" cy="525122"/>
          </a:xfrm>
          <a:custGeom>
            <a:avLst/>
            <a:gdLst/>
            <a:ahLst/>
            <a:cxnLst/>
            <a:rect l="l" t="t" r="r" b="b"/>
            <a:pathLst>
              <a:path w="714452" h="525122">
                <a:moveTo>
                  <a:pt x="0" y="0"/>
                </a:moveTo>
                <a:lnTo>
                  <a:pt x="714453" y="0"/>
                </a:lnTo>
                <a:lnTo>
                  <a:pt x="714453" y="525122"/>
                </a:lnTo>
                <a:lnTo>
                  <a:pt x="0" y="5251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E"/>
          </a:p>
        </p:txBody>
      </p:sp>
      <p:sp>
        <p:nvSpPr>
          <p:cNvPr id="26" name="TextBox 26"/>
          <p:cNvSpPr txBox="1"/>
          <p:nvPr/>
        </p:nvSpPr>
        <p:spPr>
          <a:xfrm>
            <a:off x="2442080" y="6983751"/>
            <a:ext cx="6322124" cy="323887"/>
          </a:xfrm>
          <a:prstGeom prst="rect">
            <a:avLst/>
          </a:prstGeom>
        </p:spPr>
        <p:txBody>
          <a:bodyPr lIns="0" tIns="0" rIns="0" bIns="0" rtlCol="0" anchor="t">
            <a:spAutoFit/>
          </a:bodyPr>
          <a:lstStyle/>
          <a:p>
            <a:pPr algn="l">
              <a:lnSpc>
                <a:spcPts val="2251"/>
              </a:lnSpc>
            </a:pPr>
            <a:r>
              <a:rPr lang="en-US" sz="2251" spc="-45">
                <a:solidFill>
                  <a:srgbClr val="000000"/>
                </a:solidFill>
                <a:latin typeface="Poppins"/>
                <a:ea typeface="Poppins"/>
                <a:cs typeface="Poppins"/>
                <a:sym typeface="Poppins"/>
              </a:rPr>
              <a:t>Received bonus</a:t>
            </a:r>
          </a:p>
        </p:txBody>
      </p:sp>
      <p:sp>
        <p:nvSpPr>
          <p:cNvPr id="27" name="TextBox 27"/>
          <p:cNvSpPr txBox="1"/>
          <p:nvPr/>
        </p:nvSpPr>
        <p:spPr>
          <a:xfrm>
            <a:off x="8576798" y="6970653"/>
            <a:ext cx="6322124" cy="323887"/>
          </a:xfrm>
          <a:prstGeom prst="rect">
            <a:avLst/>
          </a:prstGeom>
        </p:spPr>
        <p:txBody>
          <a:bodyPr lIns="0" tIns="0" rIns="0" bIns="0" rtlCol="0" anchor="t">
            <a:spAutoFit/>
          </a:bodyPr>
          <a:lstStyle/>
          <a:p>
            <a:pPr algn="l">
              <a:lnSpc>
                <a:spcPts val="2251"/>
              </a:lnSpc>
            </a:pPr>
            <a:r>
              <a:rPr lang="en-US" sz="2251" spc="-45" dirty="0">
                <a:solidFill>
                  <a:srgbClr val="000000"/>
                </a:solidFill>
                <a:latin typeface="Poppins"/>
                <a:ea typeface="Poppins"/>
                <a:cs typeface="Poppins"/>
                <a:sym typeface="Poppins"/>
              </a:rPr>
              <a:t>Received benefits in kind</a:t>
            </a:r>
          </a:p>
        </p:txBody>
      </p:sp>
      <p:sp>
        <p:nvSpPr>
          <p:cNvPr id="28" name="AutoShape 28"/>
          <p:cNvSpPr/>
          <p:nvPr/>
        </p:nvSpPr>
        <p:spPr>
          <a:xfrm flipV="1">
            <a:off x="10730614" y="7661149"/>
            <a:ext cx="0" cy="1210444"/>
          </a:xfrm>
          <a:prstGeom prst="line">
            <a:avLst/>
          </a:prstGeom>
          <a:ln w="9525" cap="flat">
            <a:solidFill>
              <a:srgbClr val="DACFFF"/>
            </a:solidFill>
            <a:prstDash val="solid"/>
            <a:headEnd type="none" w="sm" len="sm"/>
            <a:tailEnd type="none" w="sm" len="sm"/>
          </a:ln>
        </p:spPr>
        <p:txBody>
          <a:bodyPr/>
          <a:lstStyle/>
          <a:p>
            <a:endParaRPr lang="en-IE"/>
          </a:p>
        </p:txBody>
      </p:sp>
      <p:pic>
        <p:nvPicPr>
          <p:cNvPr id="29" name="Picture 29"/>
          <p:cNvPicPr>
            <a:picLocks noChangeAspect="1"/>
          </p:cNvPicPr>
          <p:nvPr/>
        </p:nvPicPr>
        <p:blipFill>
          <a:blip r:embed="rId7"/>
          <a:stretch>
            <a:fillRect/>
          </a:stretch>
        </p:blipFill>
        <p:spPr>
          <a:xfrm>
            <a:off x="8481157" y="7694752"/>
            <a:ext cx="729261" cy="1147690"/>
          </a:xfrm>
          <a:prstGeom prst="rect">
            <a:avLst/>
          </a:prstGeom>
        </p:spPr>
      </p:pic>
      <p:pic>
        <p:nvPicPr>
          <p:cNvPr id="30" name="Picture 30"/>
          <p:cNvPicPr>
            <a:picLocks noChangeAspect="1"/>
          </p:cNvPicPr>
          <p:nvPr/>
        </p:nvPicPr>
        <p:blipFill>
          <a:blip r:embed="rId8"/>
          <a:stretch>
            <a:fillRect/>
          </a:stretch>
        </p:blipFill>
        <p:spPr>
          <a:xfrm>
            <a:off x="10997581" y="7694752"/>
            <a:ext cx="729261" cy="1147690"/>
          </a:xfrm>
          <a:prstGeom prst="rect">
            <a:avLst/>
          </a:prstGeom>
        </p:spPr>
      </p:pic>
      <p:sp>
        <p:nvSpPr>
          <p:cNvPr id="31" name="TextBox 31"/>
          <p:cNvSpPr txBox="1"/>
          <p:nvPr/>
        </p:nvSpPr>
        <p:spPr>
          <a:xfrm>
            <a:off x="9331889" y="7828232"/>
            <a:ext cx="1023192" cy="500137"/>
          </a:xfrm>
          <a:prstGeom prst="rect">
            <a:avLst/>
          </a:prstGeom>
        </p:spPr>
        <p:txBody>
          <a:bodyPr lIns="0" tIns="0" rIns="0" bIns="0" rtlCol="0" anchor="t">
            <a:spAutoFit/>
          </a:bodyPr>
          <a:lstStyle/>
          <a:p>
            <a:pPr algn="l">
              <a:lnSpc>
                <a:spcPts val="3907"/>
              </a:lnSpc>
            </a:pPr>
            <a:r>
              <a:rPr lang="en-US" sz="3256" b="1" dirty="0">
                <a:solidFill>
                  <a:srgbClr val="000000"/>
                </a:solidFill>
                <a:latin typeface="Poppins Bold"/>
                <a:ea typeface="Poppins Bold"/>
                <a:cs typeface="Poppins Bold"/>
                <a:sym typeface="Poppins Bold"/>
              </a:rPr>
              <a:t>0%</a:t>
            </a:r>
          </a:p>
        </p:txBody>
      </p:sp>
      <p:sp>
        <p:nvSpPr>
          <p:cNvPr id="32" name="TextBox 32"/>
          <p:cNvSpPr txBox="1"/>
          <p:nvPr/>
        </p:nvSpPr>
        <p:spPr>
          <a:xfrm>
            <a:off x="11848314" y="7828232"/>
            <a:ext cx="1023192" cy="500137"/>
          </a:xfrm>
          <a:prstGeom prst="rect">
            <a:avLst/>
          </a:prstGeom>
        </p:spPr>
        <p:txBody>
          <a:bodyPr lIns="0" tIns="0" rIns="0" bIns="0" rtlCol="0" anchor="t">
            <a:spAutoFit/>
          </a:bodyPr>
          <a:lstStyle/>
          <a:p>
            <a:pPr algn="l">
              <a:lnSpc>
                <a:spcPts val="3907"/>
              </a:lnSpc>
            </a:pPr>
            <a:r>
              <a:rPr lang="en-US" sz="3256" b="1" dirty="0">
                <a:solidFill>
                  <a:srgbClr val="000000"/>
                </a:solidFill>
                <a:latin typeface="Poppins Bold"/>
                <a:ea typeface="Poppins Bold"/>
                <a:cs typeface="Poppins Bold"/>
                <a:sym typeface="Poppins Bold"/>
              </a:rPr>
              <a:t>0%</a:t>
            </a:r>
          </a:p>
        </p:txBody>
      </p:sp>
      <p:sp>
        <p:nvSpPr>
          <p:cNvPr id="33" name="TextBox 33"/>
          <p:cNvSpPr txBox="1"/>
          <p:nvPr/>
        </p:nvSpPr>
        <p:spPr>
          <a:xfrm>
            <a:off x="9331889" y="8425299"/>
            <a:ext cx="1023192" cy="257175"/>
          </a:xfrm>
          <a:prstGeom prst="rect">
            <a:avLst/>
          </a:prstGeom>
        </p:spPr>
        <p:txBody>
          <a:bodyPr lIns="0" tIns="0" rIns="0" bIns="0" rtlCol="0" anchor="t">
            <a:spAutoFit/>
          </a:bodyPr>
          <a:lstStyle/>
          <a:p>
            <a:pPr algn="l">
              <a:lnSpc>
                <a:spcPts val="1954"/>
              </a:lnSpc>
            </a:pPr>
            <a:r>
              <a:rPr lang="en-US" sz="1628">
                <a:solidFill>
                  <a:srgbClr val="000000"/>
                </a:solidFill>
                <a:latin typeface="Poppins"/>
                <a:ea typeface="Poppins"/>
                <a:cs typeface="Poppins"/>
                <a:sym typeface="Poppins"/>
              </a:rPr>
              <a:t>Male</a:t>
            </a:r>
          </a:p>
        </p:txBody>
      </p:sp>
      <p:sp>
        <p:nvSpPr>
          <p:cNvPr id="34" name="TextBox 34"/>
          <p:cNvSpPr txBox="1"/>
          <p:nvPr/>
        </p:nvSpPr>
        <p:spPr>
          <a:xfrm>
            <a:off x="11848314" y="8425299"/>
            <a:ext cx="1023192" cy="257175"/>
          </a:xfrm>
          <a:prstGeom prst="rect">
            <a:avLst/>
          </a:prstGeom>
        </p:spPr>
        <p:txBody>
          <a:bodyPr lIns="0" tIns="0" rIns="0" bIns="0" rtlCol="0" anchor="t">
            <a:spAutoFit/>
          </a:bodyPr>
          <a:lstStyle/>
          <a:p>
            <a:pPr algn="l">
              <a:lnSpc>
                <a:spcPts val="1954"/>
              </a:lnSpc>
            </a:pPr>
            <a:r>
              <a:rPr lang="en-US" sz="1628">
                <a:solidFill>
                  <a:srgbClr val="000000"/>
                </a:solidFill>
                <a:latin typeface="Poppins"/>
                <a:ea typeface="Poppins"/>
                <a:cs typeface="Poppins"/>
                <a:sym typeface="Poppins"/>
              </a:rPr>
              <a:t>Female</a:t>
            </a:r>
          </a:p>
        </p:txBody>
      </p:sp>
      <p:sp>
        <p:nvSpPr>
          <p:cNvPr id="35" name="AutoShape 35"/>
          <p:cNvSpPr/>
          <p:nvPr/>
        </p:nvSpPr>
        <p:spPr>
          <a:xfrm flipV="1">
            <a:off x="4595896" y="7674247"/>
            <a:ext cx="0" cy="1210444"/>
          </a:xfrm>
          <a:prstGeom prst="line">
            <a:avLst/>
          </a:prstGeom>
          <a:ln w="9525" cap="flat">
            <a:solidFill>
              <a:srgbClr val="DACFFF"/>
            </a:solidFill>
            <a:prstDash val="solid"/>
            <a:headEnd type="none" w="sm" len="sm"/>
            <a:tailEnd type="none" w="sm" len="sm"/>
          </a:ln>
        </p:spPr>
        <p:txBody>
          <a:bodyPr/>
          <a:lstStyle/>
          <a:p>
            <a:endParaRPr lang="en-IE"/>
          </a:p>
        </p:txBody>
      </p:sp>
      <p:pic>
        <p:nvPicPr>
          <p:cNvPr id="36" name="Picture 36"/>
          <p:cNvPicPr>
            <a:picLocks noChangeAspect="1"/>
          </p:cNvPicPr>
          <p:nvPr/>
        </p:nvPicPr>
        <p:blipFill>
          <a:blip r:embed="rId9"/>
          <a:stretch>
            <a:fillRect/>
          </a:stretch>
        </p:blipFill>
        <p:spPr>
          <a:xfrm>
            <a:off x="2346439" y="7707850"/>
            <a:ext cx="729261" cy="1147690"/>
          </a:xfrm>
          <a:prstGeom prst="rect">
            <a:avLst/>
          </a:prstGeom>
        </p:spPr>
      </p:pic>
      <p:pic>
        <p:nvPicPr>
          <p:cNvPr id="37" name="Picture 37"/>
          <p:cNvPicPr>
            <a:picLocks noChangeAspect="1"/>
          </p:cNvPicPr>
          <p:nvPr/>
        </p:nvPicPr>
        <p:blipFill>
          <a:blip r:embed="rId10"/>
          <a:stretch>
            <a:fillRect/>
          </a:stretch>
        </p:blipFill>
        <p:spPr>
          <a:xfrm>
            <a:off x="4862863" y="7707850"/>
            <a:ext cx="729261" cy="1147690"/>
          </a:xfrm>
          <a:prstGeom prst="rect">
            <a:avLst/>
          </a:prstGeom>
        </p:spPr>
      </p:pic>
      <p:sp>
        <p:nvSpPr>
          <p:cNvPr id="38" name="TextBox 38"/>
          <p:cNvSpPr txBox="1"/>
          <p:nvPr/>
        </p:nvSpPr>
        <p:spPr>
          <a:xfrm>
            <a:off x="3197171" y="7841330"/>
            <a:ext cx="1328973" cy="500137"/>
          </a:xfrm>
          <a:prstGeom prst="rect">
            <a:avLst/>
          </a:prstGeom>
        </p:spPr>
        <p:txBody>
          <a:bodyPr wrap="square" lIns="0" tIns="0" rIns="0" bIns="0" rtlCol="0" anchor="t">
            <a:spAutoFit/>
          </a:bodyPr>
          <a:lstStyle/>
          <a:p>
            <a:pPr algn="l">
              <a:lnSpc>
                <a:spcPts val="3907"/>
              </a:lnSpc>
            </a:pPr>
            <a:r>
              <a:rPr lang="en-US" sz="3256" b="1" dirty="0">
                <a:solidFill>
                  <a:srgbClr val="000000"/>
                </a:solidFill>
                <a:latin typeface="Poppins Bold"/>
                <a:ea typeface="Poppins Bold"/>
                <a:cs typeface="Poppins Bold"/>
                <a:sym typeface="Poppins Bold"/>
              </a:rPr>
              <a:t>0%</a:t>
            </a:r>
          </a:p>
        </p:txBody>
      </p:sp>
      <p:sp>
        <p:nvSpPr>
          <p:cNvPr id="39" name="TextBox 39"/>
          <p:cNvSpPr txBox="1"/>
          <p:nvPr/>
        </p:nvSpPr>
        <p:spPr>
          <a:xfrm>
            <a:off x="5713596" y="7841330"/>
            <a:ext cx="1023192" cy="500137"/>
          </a:xfrm>
          <a:prstGeom prst="rect">
            <a:avLst/>
          </a:prstGeom>
        </p:spPr>
        <p:txBody>
          <a:bodyPr lIns="0" tIns="0" rIns="0" bIns="0" rtlCol="0" anchor="t">
            <a:spAutoFit/>
          </a:bodyPr>
          <a:lstStyle/>
          <a:p>
            <a:pPr algn="l">
              <a:lnSpc>
                <a:spcPts val="3907"/>
              </a:lnSpc>
            </a:pPr>
            <a:r>
              <a:rPr lang="en-US" sz="3256" b="1" dirty="0">
                <a:solidFill>
                  <a:srgbClr val="000000"/>
                </a:solidFill>
                <a:latin typeface="Poppins Bold"/>
                <a:ea typeface="Poppins Bold"/>
                <a:cs typeface="Poppins Bold"/>
                <a:sym typeface="Poppins Bold"/>
              </a:rPr>
              <a:t>0%</a:t>
            </a:r>
          </a:p>
        </p:txBody>
      </p:sp>
      <p:sp>
        <p:nvSpPr>
          <p:cNvPr id="40" name="TextBox 40"/>
          <p:cNvSpPr txBox="1"/>
          <p:nvPr/>
        </p:nvSpPr>
        <p:spPr>
          <a:xfrm>
            <a:off x="3197172" y="8438397"/>
            <a:ext cx="1023192" cy="257175"/>
          </a:xfrm>
          <a:prstGeom prst="rect">
            <a:avLst/>
          </a:prstGeom>
        </p:spPr>
        <p:txBody>
          <a:bodyPr lIns="0" tIns="0" rIns="0" bIns="0" rtlCol="0" anchor="t">
            <a:spAutoFit/>
          </a:bodyPr>
          <a:lstStyle/>
          <a:p>
            <a:pPr algn="l">
              <a:lnSpc>
                <a:spcPts val="1954"/>
              </a:lnSpc>
            </a:pPr>
            <a:r>
              <a:rPr lang="en-US" sz="1628">
                <a:solidFill>
                  <a:srgbClr val="000000"/>
                </a:solidFill>
                <a:latin typeface="Poppins"/>
                <a:ea typeface="Poppins"/>
                <a:cs typeface="Poppins"/>
                <a:sym typeface="Poppins"/>
              </a:rPr>
              <a:t>Male</a:t>
            </a:r>
          </a:p>
        </p:txBody>
      </p:sp>
      <p:sp>
        <p:nvSpPr>
          <p:cNvPr id="41" name="TextBox 41"/>
          <p:cNvSpPr txBox="1"/>
          <p:nvPr/>
        </p:nvSpPr>
        <p:spPr>
          <a:xfrm>
            <a:off x="5713596" y="8438397"/>
            <a:ext cx="1023192" cy="257175"/>
          </a:xfrm>
          <a:prstGeom prst="rect">
            <a:avLst/>
          </a:prstGeom>
        </p:spPr>
        <p:txBody>
          <a:bodyPr lIns="0" tIns="0" rIns="0" bIns="0" rtlCol="0" anchor="t">
            <a:spAutoFit/>
          </a:bodyPr>
          <a:lstStyle/>
          <a:p>
            <a:pPr algn="l">
              <a:lnSpc>
                <a:spcPts val="1954"/>
              </a:lnSpc>
            </a:pPr>
            <a:r>
              <a:rPr lang="en-US" sz="1628">
                <a:solidFill>
                  <a:srgbClr val="000000"/>
                </a:solidFill>
                <a:latin typeface="Poppins"/>
                <a:ea typeface="Poppins"/>
                <a:cs typeface="Poppins"/>
                <a:sym typeface="Poppins"/>
              </a:rPr>
              <a:t>Female</a:t>
            </a:r>
          </a:p>
        </p:txBody>
      </p:sp>
      <p:graphicFrame>
        <p:nvGraphicFramePr>
          <p:cNvPr id="43" name="Chart 42">
            <a:extLst>
              <a:ext uri="{FF2B5EF4-FFF2-40B4-BE49-F238E27FC236}">
                <a16:creationId xmlns:a16="http://schemas.microsoft.com/office/drawing/2014/main" id="{1D0DEA98-75C8-31C8-3C5D-EAF2DD287232}"/>
              </a:ext>
            </a:extLst>
          </p:cNvPr>
          <p:cNvGraphicFramePr/>
          <p:nvPr>
            <p:extLst>
              <p:ext uri="{D42A27DB-BD31-4B8C-83A1-F6EECF244321}">
                <p14:modId xmlns:p14="http://schemas.microsoft.com/office/powerpoint/2010/main" val="122352161"/>
              </p:ext>
            </p:extLst>
          </p:nvPr>
        </p:nvGraphicFramePr>
        <p:xfrm>
          <a:off x="2998971" y="4112993"/>
          <a:ext cx="6322124" cy="2010496"/>
        </p:xfrm>
        <a:graphic>
          <a:graphicData uri="http://schemas.openxmlformats.org/drawingml/2006/chart">
            <c:chart xmlns:c="http://schemas.openxmlformats.org/drawingml/2006/chart" xmlns:r="http://schemas.openxmlformats.org/officeDocument/2006/relationships" r:id="rId11"/>
          </a:graphicData>
        </a:graphic>
      </p:graphicFrame>
      <p:pic>
        <p:nvPicPr>
          <p:cNvPr id="44" name="Picture 23">
            <a:extLst>
              <a:ext uri="{FF2B5EF4-FFF2-40B4-BE49-F238E27FC236}">
                <a16:creationId xmlns:a16="http://schemas.microsoft.com/office/drawing/2014/main" id="{C2FA4697-A035-61C9-D40A-D73C32A5EB45}"/>
              </a:ext>
            </a:extLst>
          </p:cNvPr>
          <p:cNvPicPr>
            <a:picLocks noChangeAspect="1"/>
          </p:cNvPicPr>
          <p:nvPr/>
        </p:nvPicPr>
        <p:blipFill>
          <a:blip r:embed="rId12"/>
          <a:stretch>
            <a:fillRect/>
          </a:stretch>
        </p:blipFill>
        <p:spPr>
          <a:xfrm>
            <a:off x="2498734" y="5174454"/>
            <a:ext cx="444518" cy="699569"/>
          </a:xfrm>
          <a:prstGeom prst="rect">
            <a:avLst/>
          </a:prstGeom>
        </p:spPr>
      </p:pic>
      <p:pic>
        <p:nvPicPr>
          <p:cNvPr id="45" name="Picture 24">
            <a:extLst>
              <a:ext uri="{FF2B5EF4-FFF2-40B4-BE49-F238E27FC236}">
                <a16:creationId xmlns:a16="http://schemas.microsoft.com/office/drawing/2014/main" id="{316E6C5B-AA59-5B32-620A-D1911DB9BE2C}"/>
              </a:ext>
            </a:extLst>
          </p:cNvPr>
          <p:cNvPicPr>
            <a:picLocks noChangeAspect="1"/>
          </p:cNvPicPr>
          <p:nvPr/>
        </p:nvPicPr>
        <p:blipFill>
          <a:blip r:embed="rId13"/>
          <a:stretch>
            <a:fillRect/>
          </a:stretch>
        </p:blipFill>
        <p:spPr>
          <a:xfrm>
            <a:off x="2498734" y="4336254"/>
            <a:ext cx="444518" cy="699569"/>
          </a:xfrm>
          <a:prstGeom prst="rect">
            <a:avLst/>
          </a:prstGeom>
        </p:spPr>
      </p:pic>
      <p:pic>
        <p:nvPicPr>
          <p:cNvPr id="6" name="Picture 5">
            <a:extLst>
              <a:ext uri="{FF2B5EF4-FFF2-40B4-BE49-F238E27FC236}">
                <a16:creationId xmlns:a16="http://schemas.microsoft.com/office/drawing/2014/main" id="{520D35C8-FBCD-05A7-C8C1-18D61751D174}"/>
              </a:ext>
            </a:extLst>
          </p:cNvPr>
          <p:cNvPicPr>
            <a:picLocks noChangeAspect="1"/>
          </p:cNvPicPr>
          <p:nvPr/>
        </p:nvPicPr>
        <p:blipFill>
          <a:blip r:embed="rId14"/>
          <a:stretch>
            <a:fillRect/>
          </a:stretch>
        </p:blipFill>
        <p:spPr>
          <a:xfrm>
            <a:off x="16002000" y="227872"/>
            <a:ext cx="1981199" cy="750805"/>
          </a:xfrm>
          <a:prstGeom prst="rect">
            <a:avLst/>
          </a:prstGeom>
        </p:spPr>
      </p:pic>
      <p:sp>
        <p:nvSpPr>
          <p:cNvPr id="23" name="TextBox 22">
            <a:extLst>
              <a:ext uri="{FF2B5EF4-FFF2-40B4-BE49-F238E27FC236}">
                <a16:creationId xmlns:a16="http://schemas.microsoft.com/office/drawing/2014/main" id="{83589AAF-EAE2-8E31-B4FE-54957B62B5D5}"/>
              </a:ext>
            </a:extLst>
          </p:cNvPr>
          <p:cNvSpPr txBox="1"/>
          <p:nvPr/>
        </p:nvSpPr>
        <p:spPr>
          <a:xfrm>
            <a:off x="13792201" y="3723296"/>
            <a:ext cx="3341102" cy="1754326"/>
          </a:xfrm>
          <a:prstGeom prst="rect">
            <a:avLst/>
          </a:prstGeom>
          <a:noFill/>
        </p:spPr>
        <p:txBody>
          <a:bodyPr wrap="square" rtlCol="0">
            <a:spAutoFit/>
          </a:bodyPr>
          <a:lstStyle/>
          <a:p>
            <a:r>
              <a:rPr lang="en-US" b="1" dirty="0">
                <a:latin typeface="Arial Nova" panose="020B0504020202020204" pitchFamily="34" charset="0"/>
              </a:rPr>
              <a:t>There are no bonus payments made to any employees within the Organisation. Therefore, there is no gender pay gap to report on in this category.</a:t>
            </a:r>
          </a:p>
        </p:txBody>
      </p:sp>
      <p:sp>
        <p:nvSpPr>
          <p:cNvPr id="25" name="TextBox 24">
            <a:extLst>
              <a:ext uri="{FF2B5EF4-FFF2-40B4-BE49-F238E27FC236}">
                <a16:creationId xmlns:a16="http://schemas.microsoft.com/office/drawing/2014/main" id="{1CF94AD9-4E46-0028-589E-01A69010BCDE}"/>
              </a:ext>
            </a:extLst>
          </p:cNvPr>
          <p:cNvSpPr txBox="1"/>
          <p:nvPr/>
        </p:nvSpPr>
        <p:spPr>
          <a:xfrm>
            <a:off x="13793044" y="7178403"/>
            <a:ext cx="3230607" cy="1754326"/>
          </a:xfrm>
          <a:prstGeom prst="rect">
            <a:avLst/>
          </a:prstGeom>
          <a:noFill/>
        </p:spPr>
        <p:txBody>
          <a:bodyPr wrap="square" rtlCol="0">
            <a:spAutoFit/>
          </a:bodyPr>
          <a:lstStyle/>
          <a:p>
            <a:r>
              <a:rPr lang="en-US" b="1" dirty="0">
                <a:latin typeface="Arial Nova" panose="020B0504020202020204" pitchFamily="34" charset="0"/>
              </a:rPr>
              <a:t>There are no BIK benefits provided to any employees within the Organisation. Therefore, there is no gender pay gap to report on in this category.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Chart 38">
            <a:extLst>
              <a:ext uri="{FF2B5EF4-FFF2-40B4-BE49-F238E27FC236}">
                <a16:creationId xmlns:a16="http://schemas.microsoft.com/office/drawing/2014/main" id="{9505A0EC-4BAE-5C61-FC04-0962E2167BED}"/>
              </a:ext>
            </a:extLst>
          </p:cNvPr>
          <p:cNvGraphicFramePr/>
          <p:nvPr>
            <p:extLst>
              <p:ext uri="{D42A27DB-BD31-4B8C-83A1-F6EECF244321}">
                <p14:modId xmlns:p14="http://schemas.microsoft.com/office/powerpoint/2010/main" val="3603941204"/>
              </p:ext>
            </p:extLst>
          </p:nvPr>
        </p:nvGraphicFramePr>
        <p:xfrm>
          <a:off x="1676400" y="5143500"/>
          <a:ext cx="15925800" cy="3700191"/>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3"/>
          <p:cNvGrpSpPr/>
          <p:nvPr/>
        </p:nvGrpSpPr>
        <p:grpSpPr>
          <a:xfrm>
            <a:off x="0" y="0"/>
            <a:ext cx="914390" cy="10287000"/>
            <a:chOff x="0" y="0"/>
            <a:chExt cx="240827" cy="2709333"/>
          </a:xfrm>
        </p:grpSpPr>
        <p:sp>
          <p:nvSpPr>
            <p:cNvPr id="4" name="Freeform 4"/>
            <p:cNvSpPr/>
            <p:nvPr/>
          </p:nvSpPr>
          <p:spPr>
            <a:xfrm>
              <a:off x="0" y="0"/>
              <a:ext cx="240827" cy="2709333"/>
            </a:xfrm>
            <a:custGeom>
              <a:avLst/>
              <a:gdLst/>
              <a:ahLst/>
              <a:cxnLst/>
              <a:rect l="l" t="t" r="r" b="b"/>
              <a:pathLst>
                <a:path w="240827" h="2709333">
                  <a:moveTo>
                    <a:pt x="0" y="0"/>
                  </a:moveTo>
                  <a:lnTo>
                    <a:pt x="240827" y="0"/>
                  </a:lnTo>
                  <a:lnTo>
                    <a:pt x="240827" y="2709333"/>
                  </a:lnTo>
                  <a:lnTo>
                    <a:pt x="0" y="2709333"/>
                  </a:lnTo>
                  <a:close/>
                </a:path>
              </a:pathLst>
            </a:custGeom>
            <a:solidFill>
              <a:srgbClr val="0A1B2A"/>
            </a:solidFill>
          </p:spPr>
          <p:txBody>
            <a:bodyPr/>
            <a:lstStyle/>
            <a:p>
              <a:endParaRPr lang="en-IE"/>
            </a:p>
          </p:txBody>
        </p:sp>
        <p:sp>
          <p:nvSpPr>
            <p:cNvPr id="5" name="TextBox 5"/>
            <p:cNvSpPr txBox="1"/>
            <p:nvPr/>
          </p:nvSpPr>
          <p:spPr>
            <a:xfrm>
              <a:off x="0" y="-57150"/>
              <a:ext cx="240827" cy="2766483"/>
            </a:xfrm>
            <a:prstGeom prst="rect">
              <a:avLst/>
            </a:prstGeom>
          </p:spPr>
          <p:txBody>
            <a:bodyPr lIns="50800" tIns="50800" rIns="50800" bIns="50800" rtlCol="0" anchor="ctr"/>
            <a:lstStyle/>
            <a:p>
              <a:pPr algn="ctr">
                <a:lnSpc>
                  <a:spcPts val="2659"/>
                </a:lnSpc>
              </a:pPr>
              <a:endParaRPr/>
            </a:p>
          </p:txBody>
        </p:sp>
      </p:grpSp>
      <p:sp>
        <p:nvSpPr>
          <p:cNvPr id="7" name="AutoShape 7"/>
          <p:cNvSpPr/>
          <p:nvPr/>
        </p:nvSpPr>
        <p:spPr>
          <a:xfrm flipV="1">
            <a:off x="3476082" y="1842238"/>
            <a:ext cx="0" cy="1070541"/>
          </a:xfrm>
          <a:prstGeom prst="line">
            <a:avLst/>
          </a:prstGeom>
          <a:ln w="19050" cap="flat">
            <a:solidFill>
              <a:srgbClr val="DACFFF"/>
            </a:solidFill>
            <a:prstDash val="solid"/>
            <a:headEnd type="none" w="sm" len="sm"/>
            <a:tailEnd type="none" w="sm" len="sm"/>
          </a:ln>
        </p:spPr>
        <p:txBody>
          <a:bodyPr/>
          <a:lstStyle/>
          <a:p>
            <a:endParaRPr lang="en-IE"/>
          </a:p>
        </p:txBody>
      </p:sp>
      <p:pic>
        <p:nvPicPr>
          <p:cNvPr id="8" name="Picture 8"/>
          <p:cNvPicPr>
            <a:picLocks noChangeAspect="1"/>
          </p:cNvPicPr>
          <p:nvPr/>
        </p:nvPicPr>
        <p:blipFill>
          <a:blip r:embed="rId4"/>
          <a:stretch>
            <a:fillRect/>
          </a:stretch>
        </p:blipFill>
        <p:spPr>
          <a:xfrm>
            <a:off x="1689674" y="1871957"/>
            <a:ext cx="644973" cy="1015039"/>
          </a:xfrm>
          <a:prstGeom prst="rect">
            <a:avLst/>
          </a:prstGeom>
        </p:spPr>
      </p:pic>
      <p:pic>
        <p:nvPicPr>
          <p:cNvPr id="9" name="Picture 9"/>
          <p:cNvPicPr>
            <a:picLocks noChangeAspect="1"/>
          </p:cNvPicPr>
          <p:nvPr/>
        </p:nvPicPr>
        <p:blipFill>
          <a:blip r:embed="rId5"/>
          <a:stretch>
            <a:fillRect/>
          </a:stretch>
        </p:blipFill>
        <p:spPr>
          <a:xfrm>
            <a:off x="3773740" y="1871957"/>
            <a:ext cx="644973" cy="1015039"/>
          </a:xfrm>
          <a:prstGeom prst="rect">
            <a:avLst/>
          </a:prstGeom>
        </p:spPr>
      </p:pic>
      <p:sp>
        <p:nvSpPr>
          <p:cNvPr id="10" name="TextBox 10"/>
          <p:cNvSpPr txBox="1"/>
          <p:nvPr/>
        </p:nvSpPr>
        <p:spPr>
          <a:xfrm rot="-5400000">
            <a:off x="-2215230" y="6916465"/>
            <a:ext cx="5268650" cy="523876"/>
          </a:xfrm>
          <a:prstGeom prst="rect">
            <a:avLst/>
          </a:prstGeom>
        </p:spPr>
        <p:txBody>
          <a:bodyPr lIns="0" tIns="0" rIns="0" bIns="0" rtlCol="0" anchor="t">
            <a:spAutoFit/>
          </a:bodyPr>
          <a:lstStyle/>
          <a:p>
            <a:pPr algn="ctr">
              <a:lnSpc>
                <a:spcPts val="4199"/>
              </a:lnSpc>
              <a:spcBef>
                <a:spcPct val="0"/>
              </a:spcBef>
            </a:pPr>
            <a:r>
              <a:rPr lang="en-US" sz="2999" b="1">
                <a:solidFill>
                  <a:srgbClr val="FFFFFF"/>
                </a:solidFill>
                <a:latin typeface="Poppins Bold"/>
                <a:ea typeface="Poppins Bold"/>
                <a:cs typeface="Poppins Bold"/>
                <a:sym typeface="Poppins Bold"/>
              </a:rPr>
              <a:t>METRICS REPORTING</a:t>
            </a:r>
          </a:p>
        </p:txBody>
      </p:sp>
      <p:sp>
        <p:nvSpPr>
          <p:cNvPr id="11" name="TextBox 11"/>
          <p:cNvSpPr txBox="1"/>
          <p:nvPr/>
        </p:nvSpPr>
        <p:spPr>
          <a:xfrm>
            <a:off x="1417986" y="506413"/>
            <a:ext cx="10653934" cy="901700"/>
          </a:xfrm>
          <a:prstGeom prst="rect">
            <a:avLst/>
          </a:prstGeom>
        </p:spPr>
        <p:txBody>
          <a:bodyPr lIns="0" tIns="0" rIns="0" bIns="0" rtlCol="0" anchor="t">
            <a:spAutoFit/>
          </a:bodyPr>
          <a:lstStyle/>
          <a:p>
            <a:pPr algn="l">
              <a:lnSpc>
                <a:spcPts val="7000"/>
              </a:lnSpc>
              <a:spcBef>
                <a:spcPct val="0"/>
              </a:spcBef>
            </a:pPr>
            <a:r>
              <a:rPr lang="en-US" sz="5000" b="1">
                <a:solidFill>
                  <a:srgbClr val="0A1B2A"/>
                </a:solidFill>
                <a:latin typeface="Poppins Bold"/>
                <a:ea typeface="Poppins Bold"/>
                <a:cs typeface="Poppins Bold"/>
                <a:sym typeface="Poppins Bold"/>
              </a:rPr>
              <a:t>QUARTILE DISTRIBUTION</a:t>
            </a:r>
          </a:p>
        </p:txBody>
      </p:sp>
      <p:sp>
        <p:nvSpPr>
          <p:cNvPr id="12" name="TextBox 12"/>
          <p:cNvSpPr txBox="1"/>
          <p:nvPr/>
        </p:nvSpPr>
        <p:spPr>
          <a:xfrm>
            <a:off x="6858001" y="1899394"/>
            <a:ext cx="10744199" cy="1366593"/>
          </a:xfrm>
          <a:prstGeom prst="rect">
            <a:avLst/>
          </a:prstGeom>
        </p:spPr>
        <p:txBody>
          <a:bodyPr wrap="square" lIns="0" tIns="0" rIns="0" bIns="0" rtlCol="0" anchor="t">
            <a:spAutoFit/>
          </a:bodyPr>
          <a:lstStyle/>
          <a:p>
            <a:pPr algn="l">
              <a:lnSpc>
                <a:spcPts val="2659"/>
              </a:lnSpc>
              <a:spcBef>
                <a:spcPct val="0"/>
              </a:spcBef>
            </a:pPr>
            <a:r>
              <a:rPr lang="en-US" sz="1899" dirty="0">
                <a:solidFill>
                  <a:srgbClr val="000000"/>
                </a:solidFill>
                <a:latin typeface="Poppins"/>
                <a:ea typeface="Poppins"/>
                <a:cs typeface="Poppins"/>
                <a:sym typeface="Poppins"/>
              </a:rPr>
              <a:t>Percentage of male and female employees within lower remuneration quartile</a:t>
            </a:r>
          </a:p>
          <a:p>
            <a:pPr algn="l">
              <a:lnSpc>
                <a:spcPts val="2659"/>
              </a:lnSpc>
              <a:spcBef>
                <a:spcPct val="0"/>
              </a:spcBef>
            </a:pPr>
            <a:r>
              <a:rPr lang="en-US" sz="1899" dirty="0">
                <a:solidFill>
                  <a:srgbClr val="000000"/>
                </a:solidFill>
                <a:latin typeface="Poppins"/>
                <a:ea typeface="Poppins"/>
                <a:cs typeface="Poppins"/>
                <a:sym typeface="Poppins"/>
              </a:rPr>
              <a:t>Percentage of male and female employees within lower middle remuneration quartile</a:t>
            </a:r>
          </a:p>
          <a:p>
            <a:pPr algn="l">
              <a:lnSpc>
                <a:spcPts val="2659"/>
              </a:lnSpc>
              <a:spcBef>
                <a:spcPct val="0"/>
              </a:spcBef>
            </a:pPr>
            <a:r>
              <a:rPr lang="en-US" sz="1899" dirty="0">
                <a:solidFill>
                  <a:srgbClr val="000000"/>
                </a:solidFill>
                <a:latin typeface="Poppins"/>
                <a:ea typeface="Poppins"/>
                <a:cs typeface="Poppins"/>
                <a:sym typeface="Poppins"/>
              </a:rPr>
              <a:t>Percentage of male and female employees within upper middle remuneration quartile</a:t>
            </a:r>
          </a:p>
          <a:p>
            <a:pPr algn="l">
              <a:lnSpc>
                <a:spcPts val="2659"/>
              </a:lnSpc>
              <a:spcBef>
                <a:spcPct val="0"/>
              </a:spcBef>
            </a:pPr>
            <a:r>
              <a:rPr lang="en-US" sz="1899" dirty="0">
                <a:solidFill>
                  <a:srgbClr val="000000"/>
                </a:solidFill>
                <a:latin typeface="Poppins"/>
                <a:ea typeface="Poppins"/>
                <a:cs typeface="Poppins"/>
                <a:sym typeface="Poppins"/>
              </a:rPr>
              <a:t>Percentage of male and female employees within upper remuneration quartile</a:t>
            </a:r>
          </a:p>
        </p:txBody>
      </p:sp>
      <p:sp>
        <p:nvSpPr>
          <p:cNvPr id="13" name="TextBox 13"/>
          <p:cNvSpPr txBox="1"/>
          <p:nvPr/>
        </p:nvSpPr>
        <p:spPr>
          <a:xfrm>
            <a:off x="2442080" y="2507442"/>
            <a:ext cx="904932" cy="285750"/>
          </a:xfrm>
          <a:prstGeom prst="rect">
            <a:avLst/>
          </a:prstGeom>
        </p:spPr>
        <p:txBody>
          <a:bodyPr lIns="0" tIns="0" rIns="0" bIns="0" rtlCol="0" anchor="t">
            <a:spAutoFit/>
          </a:bodyPr>
          <a:lstStyle/>
          <a:p>
            <a:pPr algn="l">
              <a:lnSpc>
                <a:spcPts val="2116"/>
              </a:lnSpc>
            </a:pPr>
            <a:r>
              <a:rPr lang="en-US" sz="1763" b="1">
                <a:solidFill>
                  <a:srgbClr val="000000"/>
                </a:solidFill>
                <a:latin typeface="Poppins Bold"/>
                <a:ea typeface="Poppins Bold"/>
                <a:cs typeface="Poppins Bold"/>
                <a:sym typeface="Poppins Bold"/>
              </a:rPr>
              <a:t>MALE</a:t>
            </a:r>
          </a:p>
        </p:txBody>
      </p:sp>
      <p:sp>
        <p:nvSpPr>
          <p:cNvPr id="14" name="TextBox 14"/>
          <p:cNvSpPr txBox="1"/>
          <p:nvPr/>
        </p:nvSpPr>
        <p:spPr>
          <a:xfrm>
            <a:off x="4526145" y="2507442"/>
            <a:ext cx="904932" cy="285750"/>
          </a:xfrm>
          <a:prstGeom prst="rect">
            <a:avLst/>
          </a:prstGeom>
        </p:spPr>
        <p:txBody>
          <a:bodyPr lIns="0" tIns="0" rIns="0" bIns="0" rtlCol="0" anchor="t">
            <a:spAutoFit/>
          </a:bodyPr>
          <a:lstStyle/>
          <a:p>
            <a:pPr algn="l">
              <a:lnSpc>
                <a:spcPts val="2116"/>
              </a:lnSpc>
            </a:pPr>
            <a:r>
              <a:rPr lang="en-US" sz="1763" b="1">
                <a:solidFill>
                  <a:srgbClr val="000000"/>
                </a:solidFill>
                <a:latin typeface="Poppins Bold"/>
                <a:ea typeface="Poppins Bold"/>
                <a:cs typeface="Poppins Bold"/>
                <a:sym typeface="Poppins Bold"/>
              </a:rPr>
              <a:t>FEMALE</a:t>
            </a:r>
          </a:p>
        </p:txBody>
      </p:sp>
      <p:sp>
        <p:nvSpPr>
          <p:cNvPr id="15" name="TextBox 15"/>
          <p:cNvSpPr txBox="1"/>
          <p:nvPr/>
        </p:nvSpPr>
        <p:spPr>
          <a:xfrm>
            <a:off x="1676400" y="4661076"/>
            <a:ext cx="7802479" cy="302070"/>
          </a:xfrm>
          <a:prstGeom prst="rect">
            <a:avLst/>
          </a:prstGeom>
        </p:spPr>
        <p:txBody>
          <a:bodyPr wrap="square" lIns="0" tIns="0" rIns="0" bIns="0" rtlCol="0" anchor="t">
            <a:spAutoFit/>
          </a:bodyPr>
          <a:lstStyle/>
          <a:p>
            <a:pPr>
              <a:lnSpc>
                <a:spcPts val="2251"/>
              </a:lnSpc>
            </a:pPr>
            <a:r>
              <a:rPr lang="en-US" sz="2251" spc="-45" dirty="0">
                <a:solidFill>
                  <a:srgbClr val="000000"/>
                </a:solidFill>
                <a:latin typeface="Poppins"/>
                <a:ea typeface="Poppins"/>
                <a:cs typeface="Poppins"/>
                <a:sym typeface="Poppins"/>
              </a:rPr>
              <a:t>Gender distribution per pay quartile</a:t>
            </a:r>
          </a:p>
        </p:txBody>
      </p:sp>
      <p:sp>
        <p:nvSpPr>
          <p:cNvPr id="17" name="TextBox 17"/>
          <p:cNvSpPr txBox="1"/>
          <p:nvPr/>
        </p:nvSpPr>
        <p:spPr>
          <a:xfrm>
            <a:off x="2667000" y="8843691"/>
            <a:ext cx="2115774" cy="327847"/>
          </a:xfrm>
          <a:prstGeom prst="rect">
            <a:avLst/>
          </a:prstGeom>
        </p:spPr>
        <p:txBody>
          <a:bodyPr wrap="square" lIns="0" tIns="0" rIns="0" bIns="0" rtlCol="0" anchor="t">
            <a:spAutoFit/>
          </a:bodyPr>
          <a:lstStyle/>
          <a:p>
            <a:pPr algn="ctr">
              <a:lnSpc>
                <a:spcPts val="2659"/>
              </a:lnSpc>
              <a:spcBef>
                <a:spcPct val="0"/>
              </a:spcBef>
            </a:pPr>
            <a:r>
              <a:rPr lang="en-US" sz="1899" dirty="0">
                <a:solidFill>
                  <a:srgbClr val="000000"/>
                </a:solidFill>
                <a:latin typeface="Poppins"/>
                <a:ea typeface="Poppins"/>
                <a:cs typeface="Poppins"/>
                <a:sym typeface="Poppins"/>
              </a:rPr>
              <a:t>Lower Quartile</a:t>
            </a:r>
          </a:p>
        </p:txBody>
      </p:sp>
      <p:sp>
        <p:nvSpPr>
          <p:cNvPr id="18" name="TextBox 18"/>
          <p:cNvSpPr txBox="1"/>
          <p:nvPr/>
        </p:nvSpPr>
        <p:spPr>
          <a:xfrm>
            <a:off x="6111075" y="8843691"/>
            <a:ext cx="3185325" cy="327847"/>
          </a:xfrm>
          <a:prstGeom prst="rect">
            <a:avLst/>
          </a:prstGeom>
        </p:spPr>
        <p:txBody>
          <a:bodyPr wrap="square" lIns="0" tIns="0" rIns="0" bIns="0" rtlCol="0" anchor="t">
            <a:spAutoFit/>
          </a:bodyPr>
          <a:lstStyle/>
          <a:p>
            <a:pPr algn="ctr">
              <a:lnSpc>
                <a:spcPts val="2659"/>
              </a:lnSpc>
              <a:spcBef>
                <a:spcPct val="0"/>
              </a:spcBef>
            </a:pPr>
            <a:r>
              <a:rPr lang="en-US" sz="1899" dirty="0">
                <a:solidFill>
                  <a:srgbClr val="000000"/>
                </a:solidFill>
                <a:latin typeface="Poppins"/>
                <a:ea typeface="Poppins"/>
                <a:cs typeface="Poppins"/>
                <a:sym typeface="Poppins"/>
              </a:rPr>
              <a:t>Lower Middle Quartile</a:t>
            </a:r>
          </a:p>
        </p:txBody>
      </p:sp>
      <p:sp>
        <p:nvSpPr>
          <p:cNvPr id="19" name="TextBox 19"/>
          <p:cNvSpPr txBox="1"/>
          <p:nvPr/>
        </p:nvSpPr>
        <p:spPr>
          <a:xfrm>
            <a:off x="9957233" y="8843691"/>
            <a:ext cx="3225367" cy="327847"/>
          </a:xfrm>
          <a:prstGeom prst="rect">
            <a:avLst/>
          </a:prstGeom>
        </p:spPr>
        <p:txBody>
          <a:bodyPr wrap="square" lIns="0" tIns="0" rIns="0" bIns="0" rtlCol="0" anchor="t">
            <a:spAutoFit/>
          </a:bodyPr>
          <a:lstStyle/>
          <a:p>
            <a:pPr algn="ctr">
              <a:lnSpc>
                <a:spcPts val="2659"/>
              </a:lnSpc>
              <a:spcBef>
                <a:spcPct val="0"/>
              </a:spcBef>
            </a:pPr>
            <a:r>
              <a:rPr lang="en-US" sz="1899" dirty="0">
                <a:solidFill>
                  <a:srgbClr val="000000"/>
                </a:solidFill>
                <a:latin typeface="Poppins"/>
                <a:ea typeface="Poppins"/>
                <a:cs typeface="Poppins"/>
                <a:sym typeface="Poppins"/>
              </a:rPr>
              <a:t>Upper Middle Quartile</a:t>
            </a:r>
          </a:p>
        </p:txBody>
      </p:sp>
      <p:sp>
        <p:nvSpPr>
          <p:cNvPr id="20" name="TextBox 20"/>
          <p:cNvSpPr txBox="1"/>
          <p:nvPr/>
        </p:nvSpPr>
        <p:spPr>
          <a:xfrm>
            <a:off x="14379584" y="8843691"/>
            <a:ext cx="2155816" cy="327847"/>
          </a:xfrm>
          <a:prstGeom prst="rect">
            <a:avLst/>
          </a:prstGeom>
        </p:spPr>
        <p:txBody>
          <a:bodyPr wrap="square" lIns="0" tIns="0" rIns="0" bIns="0" rtlCol="0" anchor="t">
            <a:spAutoFit/>
          </a:bodyPr>
          <a:lstStyle/>
          <a:p>
            <a:pPr algn="ctr">
              <a:lnSpc>
                <a:spcPts val="2659"/>
              </a:lnSpc>
              <a:spcBef>
                <a:spcPct val="0"/>
              </a:spcBef>
            </a:pPr>
            <a:r>
              <a:rPr lang="en-US" sz="1899">
                <a:solidFill>
                  <a:srgbClr val="000000"/>
                </a:solidFill>
                <a:latin typeface="Poppins"/>
                <a:ea typeface="Poppins"/>
                <a:cs typeface="Poppins"/>
                <a:sym typeface="Poppins"/>
              </a:rPr>
              <a:t>Upper Quartile</a:t>
            </a:r>
          </a:p>
        </p:txBody>
      </p:sp>
      <p:pic>
        <p:nvPicPr>
          <p:cNvPr id="21" name="Picture 21"/>
          <p:cNvPicPr>
            <a:picLocks noChangeAspect="1"/>
          </p:cNvPicPr>
          <p:nvPr/>
        </p:nvPicPr>
        <p:blipFill>
          <a:blip r:embed="rId6"/>
          <a:stretch>
            <a:fillRect/>
          </a:stretch>
        </p:blipFill>
        <p:spPr>
          <a:xfrm>
            <a:off x="4800600" y="7886700"/>
            <a:ext cx="558165" cy="878424"/>
          </a:xfrm>
          <a:prstGeom prst="rect">
            <a:avLst/>
          </a:prstGeom>
        </p:spPr>
      </p:pic>
      <p:pic>
        <p:nvPicPr>
          <p:cNvPr id="22" name="Picture 22"/>
          <p:cNvPicPr>
            <a:picLocks noChangeAspect="1"/>
          </p:cNvPicPr>
          <p:nvPr/>
        </p:nvPicPr>
        <p:blipFill>
          <a:blip r:embed="rId7"/>
          <a:stretch>
            <a:fillRect/>
          </a:stretch>
        </p:blipFill>
        <p:spPr>
          <a:xfrm>
            <a:off x="2181308" y="7886700"/>
            <a:ext cx="558165" cy="878424"/>
          </a:xfrm>
          <a:prstGeom prst="rect">
            <a:avLst/>
          </a:prstGeom>
        </p:spPr>
      </p:pic>
      <p:sp>
        <p:nvSpPr>
          <p:cNvPr id="29" name="TextBox 29"/>
          <p:cNvSpPr txBox="1"/>
          <p:nvPr/>
        </p:nvSpPr>
        <p:spPr>
          <a:xfrm>
            <a:off x="3923995" y="7746337"/>
            <a:ext cx="642318" cy="424815"/>
          </a:xfrm>
          <a:prstGeom prst="rect">
            <a:avLst/>
          </a:prstGeom>
        </p:spPr>
        <p:txBody>
          <a:bodyPr wrap="square" lIns="0" tIns="0" rIns="0" bIns="0" rtlCol="0" anchor="t">
            <a:spAutoFit/>
          </a:bodyPr>
          <a:lstStyle/>
          <a:p>
            <a:pPr algn="ctr">
              <a:lnSpc>
                <a:spcPts val="3359"/>
              </a:lnSpc>
              <a:spcBef>
                <a:spcPct val="0"/>
              </a:spcBef>
            </a:pPr>
            <a:r>
              <a:rPr lang="en-US" sz="2399" dirty="0">
                <a:solidFill>
                  <a:srgbClr val="FFFFFF"/>
                </a:solidFill>
                <a:latin typeface="Poppins"/>
                <a:ea typeface="Poppins"/>
                <a:cs typeface="Poppins"/>
                <a:sym typeface="Poppins"/>
              </a:rPr>
              <a:t>27%</a:t>
            </a:r>
          </a:p>
        </p:txBody>
      </p:sp>
      <p:sp>
        <p:nvSpPr>
          <p:cNvPr id="30" name="TextBox 30"/>
          <p:cNvSpPr txBox="1"/>
          <p:nvPr/>
        </p:nvSpPr>
        <p:spPr>
          <a:xfrm>
            <a:off x="7840767" y="7847580"/>
            <a:ext cx="740585" cy="424815"/>
          </a:xfrm>
          <a:prstGeom prst="rect">
            <a:avLst/>
          </a:prstGeom>
        </p:spPr>
        <p:txBody>
          <a:bodyPr wrap="square" lIns="0" tIns="0" rIns="0" bIns="0" rtlCol="0" anchor="t">
            <a:spAutoFit/>
          </a:bodyPr>
          <a:lstStyle/>
          <a:p>
            <a:pPr algn="ctr">
              <a:lnSpc>
                <a:spcPts val="3359"/>
              </a:lnSpc>
              <a:spcBef>
                <a:spcPct val="0"/>
              </a:spcBef>
            </a:pPr>
            <a:r>
              <a:rPr lang="en-US" sz="2399" dirty="0">
                <a:solidFill>
                  <a:srgbClr val="FFFFFF"/>
                </a:solidFill>
                <a:latin typeface="Poppins"/>
                <a:ea typeface="Poppins"/>
                <a:cs typeface="Poppins"/>
                <a:sym typeface="Poppins"/>
              </a:rPr>
              <a:t>23%</a:t>
            </a:r>
          </a:p>
        </p:txBody>
      </p:sp>
      <p:sp>
        <p:nvSpPr>
          <p:cNvPr id="31" name="TextBox 31"/>
          <p:cNvSpPr txBox="1"/>
          <p:nvPr/>
        </p:nvSpPr>
        <p:spPr>
          <a:xfrm>
            <a:off x="11793995" y="7746337"/>
            <a:ext cx="728462" cy="424815"/>
          </a:xfrm>
          <a:prstGeom prst="rect">
            <a:avLst/>
          </a:prstGeom>
        </p:spPr>
        <p:txBody>
          <a:bodyPr wrap="square" lIns="0" tIns="0" rIns="0" bIns="0" rtlCol="0" anchor="t">
            <a:spAutoFit/>
          </a:bodyPr>
          <a:lstStyle/>
          <a:p>
            <a:pPr algn="ctr">
              <a:lnSpc>
                <a:spcPts val="3359"/>
              </a:lnSpc>
              <a:spcBef>
                <a:spcPct val="0"/>
              </a:spcBef>
            </a:pPr>
            <a:r>
              <a:rPr lang="en-US" sz="2399" dirty="0">
                <a:solidFill>
                  <a:srgbClr val="FFFFFF"/>
                </a:solidFill>
                <a:latin typeface="Poppins"/>
                <a:ea typeface="Poppins"/>
                <a:cs typeface="Poppins"/>
                <a:sym typeface="Poppins"/>
              </a:rPr>
              <a:t>27%</a:t>
            </a:r>
          </a:p>
        </p:txBody>
      </p:sp>
      <p:sp>
        <p:nvSpPr>
          <p:cNvPr id="33" name="TextBox 33"/>
          <p:cNvSpPr txBox="1"/>
          <p:nvPr/>
        </p:nvSpPr>
        <p:spPr>
          <a:xfrm>
            <a:off x="2920085" y="6020442"/>
            <a:ext cx="761524" cy="424815"/>
          </a:xfrm>
          <a:prstGeom prst="rect">
            <a:avLst/>
          </a:prstGeom>
        </p:spPr>
        <p:txBody>
          <a:bodyPr wrap="square" lIns="0" tIns="0" rIns="0" bIns="0" rtlCol="0" anchor="t">
            <a:spAutoFit/>
          </a:bodyPr>
          <a:lstStyle/>
          <a:p>
            <a:pPr algn="ctr">
              <a:lnSpc>
                <a:spcPts val="3359"/>
              </a:lnSpc>
              <a:spcBef>
                <a:spcPct val="0"/>
              </a:spcBef>
            </a:pPr>
            <a:r>
              <a:rPr lang="en-US" sz="2399" dirty="0">
                <a:solidFill>
                  <a:srgbClr val="FFFFFF"/>
                </a:solidFill>
                <a:latin typeface="Poppins"/>
                <a:ea typeface="Poppins"/>
                <a:cs typeface="Poppins"/>
                <a:sym typeface="Poppins"/>
              </a:rPr>
              <a:t>73%</a:t>
            </a:r>
          </a:p>
        </p:txBody>
      </p:sp>
      <p:sp>
        <p:nvSpPr>
          <p:cNvPr id="34" name="TextBox 34"/>
          <p:cNvSpPr txBox="1"/>
          <p:nvPr/>
        </p:nvSpPr>
        <p:spPr>
          <a:xfrm>
            <a:off x="6744953" y="5904032"/>
            <a:ext cx="727360" cy="424815"/>
          </a:xfrm>
          <a:prstGeom prst="rect">
            <a:avLst/>
          </a:prstGeom>
        </p:spPr>
        <p:txBody>
          <a:bodyPr wrap="square" lIns="0" tIns="0" rIns="0" bIns="0" rtlCol="0" anchor="t">
            <a:spAutoFit/>
          </a:bodyPr>
          <a:lstStyle/>
          <a:p>
            <a:pPr algn="ctr">
              <a:lnSpc>
                <a:spcPts val="3359"/>
              </a:lnSpc>
              <a:spcBef>
                <a:spcPct val="0"/>
              </a:spcBef>
            </a:pPr>
            <a:r>
              <a:rPr lang="en-US" sz="2399" dirty="0">
                <a:solidFill>
                  <a:srgbClr val="FFFFFF"/>
                </a:solidFill>
                <a:latin typeface="Poppins"/>
                <a:ea typeface="Poppins"/>
                <a:cs typeface="Poppins"/>
                <a:sym typeface="Poppins"/>
              </a:rPr>
              <a:t>77%</a:t>
            </a:r>
          </a:p>
        </p:txBody>
      </p:sp>
      <p:sp>
        <p:nvSpPr>
          <p:cNvPr id="35" name="TextBox 35"/>
          <p:cNvSpPr txBox="1"/>
          <p:nvPr/>
        </p:nvSpPr>
        <p:spPr>
          <a:xfrm>
            <a:off x="10681579" y="6020442"/>
            <a:ext cx="729564" cy="424815"/>
          </a:xfrm>
          <a:prstGeom prst="rect">
            <a:avLst/>
          </a:prstGeom>
        </p:spPr>
        <p:txBody>
          <a:bodyPr wrap="square" lIns="0" tIns="0" rIns="0" bIns="0" rtlCol="0" anchor="t">
            <a:spAutoFit/>
          </a:bodyPr>
          <a:lstStyle/>
          <a:p>
            <a:pPr algn="ctr">
              <a:lnSpc>
                <a:spcPts val="3359"/>
              </a:lnSpc>
              <a:spcBef>
                <a:spcPct val="0"/>
              </a:spcBef>
            </a:pPr>
            <a:r>
              <a:rPr lang="en-US" sz="2399" dirty="0">
                <a:solidFill>
                  <a:srgbClr val="FFFFFF"/>
                </a:solidFill>
                <a:latin typeface="Poppins"/>
                <a:ea typeface="Poppins"/>
                <a:cs typeface="Poppins"/>
                <a:sym typeface="Poppins"/>
              </a:rPr>
              <a:t>73%</a:t>
            </a:r>
          </a:p>
        </p:txBody>
      </p:sp>
      <p:sp>
        <p:nvSpPr>
          <p:cNvPr id="40" name="TextBox 31">
            <a:extLst>
              <a:ext uri="{FF2B5EF4-FFF2-40B4-BE49-F238E27FC236}">
                <a16:creationId xmlns:a16="http://schemas.microsoft.com/office/drawing/2014/main" id="{8AF4E381-DD4F-BC7F-8903-74E94AFB4857}"/>
              </a:ext>
            </a:extLst>
          </p:cNvPr>
          <p:cNvSpPr txBox="1"/>
          <p:nvPr/>
        </p:nvSpPr>
        <p:spPr>
          <a:xfrm>
            <a:off x="15611171" y="7904065"/>
            <a:ext cx="728462" cy="424815"/>
          </a:xfrm>
          <a:prstGeom prst="rect">
            <a:avLst/>
          </a:prstGeom>
        </p:spPr>
        <p:txBody>
          <a:bodyPr wrap="square" lIns="0" tIns="0" rIns="0" bIns="0" rtlCol="0" anchor="t">
            <a:spAutoFit/>
          </a:bodyPr>
          <a:lstStyle/>
          <a:p>
            <a:pPr algn="ctr">
              <a:lnSpc>
                <a:spcPts val="3359"/>
              </a:lnSpc>
              <a:spcBef>
                <a:spcPct val="0"/>
              </a:spcBef>
            </a:pPr>
            <a:r>
              <a:rPr lang="en-US" sz="2399" dirty="0">
                <a:solidFill>
                  <a:srgbClr val="FFFFFF"/>
                </a:solidFill>
                <a:latin typeface="Poppins"/>
                <a:ea typeface="Poppins"/>
                <a:cs typeface="Poppins"/>
                <a:sym typeface="Poppins"/>
              </a:rPr>
              <a:t>23%</a:t>
            </a:r>
          </a:p>
        </p:txBody>
      </p:sp>
      <p:sp>
        <p:nvSpPr>
          <p:cNvPr id="41" name="TextBox 35">
            <a:extLst>
              <a:ext uri="{FF2B5EF4-FFF2-40B4-BE49-F238E27FC236}">
                <a16:creationId xmlns:a16="http://schemas.microsoft.com/office/drawing/2014/main" id="{6E7B2208-2555-D4CE-10EF-993D69D6B94E}"/>
              </a:ext>
            </a:extLst>
          </p:cNvPr>
          <p:cNvSpPr txBox="1"/>
          <p:nvPr/>
        </p:nvSpPr>
        <p:spPr>
          <a:xfrm>
            <a:off x="14560714" y="5886718"/>
            <a:ext cx="729564" cy="424815"/>
          </a:xfrm>
          <a:prstGeom prst="rect">
            <a:avLst/>
          </a:prstGeom>
        </p:spPr>
        <p:txBody>
          <a:bodyPr wrap="square" lIns="0" tIns="0" rIns="0" bIns="0" rtlCol="0" anchor="t">
            <a:spAutoFit/>
          </a:bodyPr>
          <a:lstStyle/>
          <a:p>
            <a:pPr algn="ctr">
              <a:lnSpc>
                <a:spcPts val="3359"/>
              </a:lnSpc>
              <a:spcBef>
                <a:spcPct val="0"/>
              </a:spcBef>
            </a:pPr>
            <a:r>
              <a:rPr lang="en-US" sz="2399" dirty="0">
                <a:solidFill>
                  <a:srgbClr val="FFFFFF"/>
                </a:solidFill>
                <a:latin typeface="Poppins"/>
                <a:ea typeface="Poppins"/>
                <a:cs typeface="Poppins"/>
                <a:sym typeface="Poppins"/>
              </a:rPr>
              <a:t>77%</a:t>
            </a:r>
          </a:p>
        </p:txBody>
      </p:sp>
      <p:pic>
        <p:nvPicPr>
          <p:cNvPr id="42" name="Picture 21">
            <a:extLst>
              <a:ext uri="{FF2B5EF4-FFF2-40B4-BE49-F238E27FC236}">
                <a16:creationId xmlns:a16="http://schemas.microsoft.com/office/drawing/2014/main" id="{16E9306A-AC9B-720F-13C8-1DF480BAD3D5}"/>
              </a:ext>
            </a:extLst>
          </p:cNvPr>
          <p:cNvPicPr>
            <a:picLocks noChangeAspect="1"/>
          </p:cNvPicPr>
          <p:nvPr/>
        </p:nvPicPr>
        <p:blipFill>
          <a:blip r:embed="rId6"/>
          <a:stretch>
            <a:fillRect/>
          </a:stretch>
        </p:blipFill>
        <p:spPr>
          <a:xfrm>
            <a:off x="8721017" y="7886700"/>
            <a:ext cx="558165" cy="878424"/>
          </a:xfrm>
          <a:prstGeom prst="rect">
            <a:avLst/>
          </a:prstGeom>
        </p:spPr>
      </p:pic>
      <p:pic>
        <p:nvPicPr>
          <p:cNvPr id="43" name="Picture 22">
            <a:extLst>
              <a:ext uri="{FF2B5EF4-FFF2-40B4-BE49-F238E27FC236}">
                <a16:creationId xmlns:a16="http://schemas.microsoft.com/office/drawing/2014/main" id="{D94E3DA5-A034-0FA2-A082-BA7FE8F98EDF}"/>
              </a:ext>
            </a:extLst>
          </p:cNvPr>
          <p:cNvPicPr>
            <a:picLocks noChangeAspect="1"/>
          </p:cNvPicPr>
          <p:nvPr/>
        </p:nvPicPr>
        <p:blipFill>
          <a:blip r:embed="rId7"/>
          <a:stretch>
            <a:fillRect/>
          </a:stretch>
        </p:blipFill>
        <p:spPr>
          <a:xfrm>
            <a:off x="6101725" y="7886700"/>
            <a:ext cx="558165" cy="878424"/>
          </a:xfrm>
          <a:prstGeom prst="rect">
            <a:avLst/>
          </a:prstGeom>
        </p:spPr>
      </p:pic>
      <p:pic>
        <p:nvPicPr>
          <p:cNvPr id="44" name="Picture 21">
            <a:extLst>
              <a:ext uri="{FF2B5EF4-FFF2-40B4-BE49-F238E27FC236}">
                <a16:creationId xmlns:a16="http://schemas.microsoft.com/office/drawing/2014/main" id="{DC55EEA6-D24C-2862-EC61-680CBACB70EC}"/>
              </a:ext>
            </a:extLst>
          </p:cNvPr>
          <p:cNvPicPr>
            <a:picLocks noChangeAspect="1"/>
          </p:cNvPicPr>
          <p:nvPr/>
        </p:nvPicPr>
        <p:blipFill>
          <a:blip r:embed="rId6"/>
          <a:stretch>
            <a:fillRect/>
          </a:stretch>
        </p:blipFill>
        <p:spPr>
          <a:xfrm>
            <a:off x="12595575" y="7886700"/>
            <a:ext cx="558165" cy="878424"/>
          </a:xfrm>
          <a:prstGeom prst="rect">
            <a:avLst/>
          </a:prstGeom>
        </p:spPr>
      </p:pic>
      <p:pic>
        <p:nvPicPr>
          <p:cNvPr id="45" name="Picture 22">
            <a:extLst>
              <a:ext uri="{FF2B5EF4-FFF2-40B4-BE49-F238E27FC236}">
                <a16:creationId xmlns:a16="http://schemas.microsoft.com/office/drawing/2014/main" id="{6507D607-7B6F-2D44-09CF-3DC5C16FBFA3}"/>
              </a:ext>
            </a:extLst>
          </p:cNvPr>
          <p:cNvPicPr>
            <a:picLocks noChangeAspect="1"/>
          </p:cNvPicPr>
          <p:nvPr/>
        </p:nvPicPr>
        <p:blipFill>
          <a:blip r:embed="rId7"/>
          <a:stretch>
            <a:fillRect/>
          </a:stretch>
        </p:blipFill>
        <p:spPr>
          <a:xfrm>
            <a:off x="9976283" y="7886700"/>
            <a:ext cx="558165" cy="878424"/>
          </a:xfrm>
          <a:prstGeom prst="rect">
            <a:avLst/>
          </a:prstGeom>
        </p:spPr>
      </p:pic>
      <p:pic>
        <p:nvPicPr>
          <p:cNvPr id="46" name="Picture 21">
            <a:extLst>
              <a:ext uri="{FF2B5EF4-FFF2-40B4-BE49-F238E27FC236}">
                <a16:creationId xmlns:a16="http://schemas.microsoft.com/office/drawing/2014/main" id="{DF266AAE-DAA7-6348-EA95-E270D9738F1D}"/>
              </a:ext>
            </a:extLst>
          </p:cNvPr>
          <p:cNvPicPr>
            <a:picLocks noChangeAspect="1"/>
          </p:cNvPicPr>
          <p:nvPr/>
        </p:nvPicPr>
        <p:blipFill>
          <a:blip r:embed="rId6"/>
          <a:stretch>
            <a:fillRect/>
          </a:stretch>
        </p:blipFill>
        <p:spPr>
          <a:xfrm>
            <a:off x="16485870" y="7886700"/>
            <a:ext cx="558165" cy="878424"/>
          </a:xfrm>
          <a:prstGeom prst="rect">
            <a:avLst/>
          </a:prstGeom>
        </p:spPr>
      </p:pic>
      <p:pic>
        <p:nvPicPr>
          <p:cNvPr id="47" name="Picture 22">
            <a:extLst>
              <a:ext uri="{FF2B5EF4-FFF2-40B4-BE49-F238E27FC236}">
                <a16:creationId xmlns:a16="http://schemas.microsoft.com/office/drawing/2014/main" id="{A7E4AAB6-A8ED-CEBA-C6F2-AACED0A0B1EE}"/>
              </a:ext>
            </a:extLst>
          </p:cNvPr>
          <p:cNvPicPr>
            <a:picLocks noChangeAspect="1"/>
          </p:cNvPicPr>
          <p:nvPr/>
        </p:nvPicPr>
        <p:blipFill>
          <a:blip r:embed="rId7"/>
          <a:stretch>
            <a:fillRect/>
          </a:stretch>
        </p:blipFill>
        <p:spPr>
          <a:xfrm>
            <a:off x="13866578" y="7886700"/>
            <a:ext cx="558165" cy="878424"/>
          </a:xfrm>
          <a:prstGeom prst="rect">
            <a:avLst/>
          </a:prstGeom>
        </p:spPr>
      </p:pic>
      <p:pic>
        <p:nvPicPr>
          <p:cNvPr id="6" name="Picture 5">
            <a:extLst>
              <a:ext uri="{FF2B5EF4-FFF2-40B4-BE49-F238E27FC236}">
                <a16:creationId xmlns:a16="http://schemas.microsoft.com/office/drawing/2014/main" id="{0392A09F-1A8B-C187-3362-20F1BEE51C6B}"/>
              </a:ext>
            </a:extLst>
          </p:cNvPr>
          <p:cNvPicPr>
            <a:picLocks noChangeAspect="1"/>
          </p:cNvPicPr>
          <p:nvPr/>
        </p:nvPicPr>
        <p:blipFill>
          <a:blip r:embed="rId8"/>
          <a:stretch>
            <a:fillRect/>
          </a:stretch>
        </p:blipFill>
        <p:spPr>
          <a:xfrm>
            <a:off x="15975402" y="257913"/>
            <a:ext cx="1981199" cy="75080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630" y="-1078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148" b="-8148"/>
            </a:stretch>
          </a:blipFill>
        </p:spPr>
        <p:txBody>
          <a:bodyPr/>
          <a:lstStyle/>
          <a:p>
            <a:endParaRPr lang="en-IE"/>
          </a:p>
        </p:txBody>
      </p:sp>
      <p:grpSp>
        <p:nvGrpSpPr>
          <p:cNvPr id="3" name="Group 3"/>
          <p:cNvGrpSpPr>
            <a:grpSpLocks noChangeAspect="1"/>
          </p:cNvGrpSpPr>
          <p:nvPr/>
        </p:nvGrpSpPr>
        <p:grpSpPr>
          <a:xfrm rot="5400000">
            <a:off x="6112119" y="2842968"/>
            <a:ext cx="394013" cy="349646"/>
            <a:chOff x="0" y="0"/>
            <a:chExt cx="36997970" cy="32831875"/>
          </a:xfrm>
        </p:grpSpPr>
        <p:sp>
          <p:nvSpPr>
            <p:cNvPr id="4" name="Freeform 4"/>
            <p:cNvSpPr/>
            <p:nvPr/>
          </p:nvSpPr>
          <p:spPr>
            <a:xfrm flipV="1">
              <a:off x="-743204" y="0"/>
              <a:ext cx="37741098" cy="32831912"/>
            </a:xfrm>
            <a:custGeom>
              <a:avLst/>
              <a:gdLst/>
              <a:ahLst/>
              <a:cxnLst/>
              <a:rect l="l" t="t" r="r" b="b"/>
              <a:pathLst>
                <a:path w="37741098" h="32831912">
                  <a:moveTo>
                    <a:pt x="19242151" y="32831912"/>
                  </a:moveTo>
                  <a:cubicBezTo>
                    <a:pt x="18238724" y="32831912"/>
                    <a:pt x="17235169" y="32335342"/>
                    <a:pt x="16661764" y="31342075"/>
                  </a:cubicBezTo>
                  <a:lnTo>
                    <a:pt x="1146810" y="4469383"/>
                  </a:lnTo>
                  <a:cubicBezTo>
                    <a:pt x="0" y="2482977"/>
                    <a:pt x="1433449" y="0"/>
                    <a:pt x="3727196" y="0"/>
                  </a:cubicBezTo>
                  <a:lnTo>
                    <a:pt x="34757106" y="0"/>
                  </a:lnTo>
                  <a:cubicBezTo>
                    <a:pt x="36494085" y="0"/>
                    <a:pt x="37737796" y="1423925"/>
                    <a:pt x="37741098" y="2977769"/>
                  </a:cubicBezTo>
                  <a:lnTo>
                    <a:pt x="37741098" y="2977769"/>
                  </a:lnTo>
                  <a:lnTo>
                    <a:pt x="37741098" y="2990850"/>
                  </a:lnTo>
                  <a:lnTo>
                    <a:pt x="37741098" y="2990850"/>
                  </a:lnTo>
                  <a:cubicBezTo>
                    <a:pt x="37739954" y="3484752"/>
                    <a:pt x="37613462" y="3991483"/>
                    <a:pt x="37337491" y="4469383"/>
                  </a:cubicBezTo>
                  <a:lnTo>
                    <a:pt x="21822537" y="31342075"/>
                  </a:lnTo>
                  <a:cubicBezTo>
                    <a:pt x="21249132" y="32335342"/>
                    <a:pt x="20245705" y="32831912"/>
                    <a:pt x="19242151" y="32831912"/>
                  </a:cubicBezTo>
                  <a:close/>
                </a:path>
              </a:pathLst>
            </a:custGeom>
            <a:solidFill>
              <a:srgbClr val="129647"/>
            </a:solidFill>
            <a:ln w="12700">
              <a:noFill/>
            </a:ln>
          </p:spPr>
          <p:txBody>
            <a:bodyPr/>
            <a:lstStyle/>
            <a:p>
              <a:endParaRPr lang="en-IE"/>
            </a:p>
          </p:txBody>
        </p:sp>
      </p:grpSp>
      <p:grpSp>
        <p:nvGrpSpPr>
          <p:cNvPr id="5" name="Group 5"/>
          <p:cNvGrpSpPr>
            <a:grpSpLocks noChangeAspect="1"/>
          </p:cNvGrpSpPr>
          <p:nvPr/>
        </p:nvGrpSpPr>
        <p:grpSpPr>
          <a:xfrm rot="5400000">
            <a:off x="5932781" y="6644647"/>
            <a:ext cx="394013" cy="349646"/>
            <a:chOff x="0" y="0"/>
            <a:chExt cx="36997970" cy="32831875"/>
          </a:xfrm>
        </p:grpSpPr>
        <p:sp>
          <p:nvSpPr>
            <p:cNvPr id="6" name="Freeform 6"/>
            <p:cNvSpPr/>
            <p:nvPr/>
          </p:nvSpPr>
          <p:spPr>
            <a:xfrm flipV="1">
              <a:off x="-743204" y="0"/>
              <a:ext cx="37741098" cy="32831912"/>
            </a:xfrm>
            <a:custGeom>
              <a:avLst/>
              <a:gdLst/>
              <a:ahLst/>
              <a:cxnLst/>
              <a:rect l="l" t="t" r="r" b="b"/>
              <a:pathLst>
                <a:path w="37741098" h="32831912">
                  <a:moveTo>
                    <a:pt x="19242151" y="32831912"/>
                  </a:moveTo>
                  <a:cubicBezTo>
                    <a:pt x="18238724" y="32831912"/>
                    <a:pt x="17235169" y="32335342"/>
                    <a:pt x="16661764" y="31342075"/>
                  </a:cubicBezTo>
                  <a:lnTo>
                    <a:pt x="1146810" y="4469383"/>
                  </a:lnTo>
                  <a:cubicBezTo>
                    <a:pt x="0" y="2482977"/>
                    <a:pt x="1433449" y="0"/>
                    <a:pt x="3727196" y="0"/>
                  </a:cubicBezTo>
                  <a:lnTo>
                    <a:pt x="34757106" y="0"/>
                  </a:lnTo>
                  <a:cubicBezTo>
                    <a:pt x="36494085" y="0"/>
                    <a:pt x="37737796" y="1423925"/>
                    <a:pt x="37741098" y="2977769"/>
                  </a:cubicBezTo>
                  <a:lnTo>
                    <a:pt x="37741098" y="2977769"/>
                  </a:lnTo>
                  <a:lnTo>
                    <a:pt x="37741098" y="2990850"/>
                  </a:lnTo>
                  <a:lnTo>
                    <a:pt x="37741098" y="2990850"/>
                  </a:lnTo>
                  <a:cubicBezTo>
                    <a:pt x="37739954" y="3484752"/>
                    <a:pt x="37613462" y="3991483"/>
                    <a:pt x="37337491" y="4469383"/>
                  </a:cubicBezTo>
                  <a:lnTo>
                    <a:pt x="21822537" y="31342075"/>
                  </a:lnTo>
                  <a:cubicBezTo>
                    <a:pt x="21249132" y="32335342"/>
                    <a:pt x="20245705" y="32831912"/>
                    <a:pt x="19242151" y="32831912"/>
                  </a:cubicBezTo>
                  <a:close/>
                </a:path>
              </a:pathLst>
            </a:custGeom>
            <a:solidFill>
              <a:srgbClr val="129647"/>
            </a:solidFill>
            <a:ln w="12700">
              <a:noFill/>
            </a:ln>
          </p:spPr>
          <p:txBody>
            <a:bodyPr/>
            <a:lstStyle/>
            <a:p>
              <a:endParaRPr lang="en-IE"/>
            </a:p>
          </p:txBody>
        </p:sp>
      </p:grpSp>
      <p:grpSp>
        <p:nvGrpSpPr>
          <p:cNvPr id="7" name="Group 7"/>
          <p:cNvGrpSpPr>
            <a:grpSpLocks noChangeAspect="1"/>
          </p:cNvGrpSpPr>
          <p:nvPr/>
        </p:nvGrpSpPr>
        <p:grpSpPr>
          <a:xfrm>
            <a:off x="1332495" y="2746725"/>
            <a:ext cx="4246260" cy="2388492"/>
            <a:chOff x="0" y="0"/>
            <a:chExt cx="11289030" cy="6350000"/>
          </a:xfrm>
        </p:grpSpPr>
        <p:sp>
          <p:nvSpPr>
            <p:cNvPr id="8" name="Freeform 8"/>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t="-83304" b="-83304"/>
              </a:stretch>
            </a:blipFill>
          </p:spPr>
          <p:txBody>
            <a:bodyPr/>
            <a:lstStyle/>
            <a:p>
              <a:endParaRPr lang="en-IE"/>
            </a:p>
          </p:txBody>
        </p:sp>
      </p:grpSp>
      <p:grpSp>
        <p:nvGrpSpPr>
          <p:cNvPr id="9" name="Group 9"/>
          <p:cNvGrpSpPr>
            <a:grpSpLocks noChangeAspect="1"/>
          </p:cNvGrpSpPr>
          <p:nvPr/>
        </p:nvGrpSpPr>
        <p:grpSpPr>
          <a:xfrm>
            <a:off x="1239078" y="6671108"/>
            <a:ext cx="4246260" cy="2388492"/>
            <a:chOff x="0" y="0"/>
            <a:chExt cx="11289030" cy="6350000"/>
          </a:xfrm>
        </p:grpSpPr>
        <p:sp>
          <p:nvSpPr>
            <p:cNvPr id="10" name="Freeform 10"/>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t="-9302" b="-9302"/>
              </a:stretch>
            </a:blipFill>
          </p:spPr>
          <p:txBody>
            <a:bodyPr/>
            <a:lstStyle/>
            <a:p>
              <a:endParaRPr lang="en-IE"/>
            </a:p>
          </p:txBody>
        </p:sp>
      </p:grpSp>
      <p:sp>
        <p:nvSpPr>
          <p:cNvPr id="11" name="TextBox 11"/>
          <p:cNvSpPr txBox="1"/>
          <p:nvPr/>
        </p:nvSpPr>
        <p:spPr>
          <a:xfrm>
            <a:off x="6638409" y="3308187"/>
            <a:ext cx="10361434" cy="3213700"/>
          </a:xfrm>
          <a:prstGeom prst="rect">
            <a:avLst/>
          </a:prstGeom>
        </p:spPr>
        <p:txBody>
          <a:bodyPr lIns="0" tIns="0" rIns="0" bIns="0" rtlCol="0" anchor="t">
            <a:spAutoFit/>
          </a:bodyPr>
          <a:lstStyle/>
          <a:p>
            <a:pPr algn="l">
              <a:lnSpc>
                <a:spcPts val="2800"/>
              </a:lnSpc>
              <a:spcBef>
                <a:spcPct val="0"/>
              </a:spcBef>
            </a:pPr>
            <a:r>
              <a:rPr lang="en-US" dirty="0">
                <a:solidFill>
                  <a:srgbClr val="000000"/>
                </a:solidFill>
                <a:latin typeface="Poppins"/>
                <a:ea typeface="Poppins"/>
                <a:cs typeface="Poppins"/>
                <a:sym typeface="Poppins"/>
              </a:rPr>
              <a:t>In our first year of reporting our gender pay gap, the analysis shows a mean gender pay gap of 7.4 percent and a median gender pay gap of 0.5 percent. While these figures are lower than the national average, we are conscious that every gap, no matter how small, represents an opportunity to improve.</a:t>
            </a:r>
          </a:p>
          <a:p>
            <a:pPr algn="l">
              <a:lnSpc>
                <a:spcPts val="2800"/>
              </a:lnSpc>
              <a:spcBef>
                <a:spcPct val="0"/>
              </a:spcBef>
            </a:pPr>
            <a:endParaRPr lang="en-US" dirty="0">
              <a:solidFill>
                <a:srgbClr val="000000"/>
              </a:solidFill>
              <a:latin typeface="Poppins"/>
              <a:ea typeface="Poppins"/>
              <a:cs typeface="Poppins"/>
              <a:sym typeface="Poppins"/>
            </a:endParaRPr>
          </a:p>
          <a:p>
            <a:pPr>
              <a:lnSpc>
                <a:spcPts val="2800"/>
              </a:lnSpc>
              <a:spcBef>
                <a:spcPct val="0"/>
              </a:spcBef>
            </a:pPr>
            <a:r>
              <a:rPr lang="en-US" dirty="0">
                <a:solidFill>
                  <a:srgbClr val="000000"/>
                </a:solidFill>
                <a:latin typeface="Poppins"/>
                <a:ea typeface="Poppins"/>
                <a:cs typeface="Poppins"/>
                <a:sym typeface="Poppins"/>
              </a:rPr>
              <a:t>All part time and temporary employees in the organisation are female which explains the why we don’t have gender pay gaps here. There is no bonus or BIK offering as part of the total compensation package and therefore these data points are also not of significance.</a:t>
            </a:r>
          </a:p>
          <a:p>
            <a:pPr algn="l">
              <a:lnSpc>
                <a:spcPts val="2800"/>
              </a:lnSpc>
              <a:spcBef>
                <a:spcPct val="0"/>
              </a:spcBef>
            </a:pPr>
            <a:endParaRPr lang="en-US" sz="2000" dirty="0">
              <a:solidFill>
                <a:srgbClr val="000000"/>
              </a:solidFill>
              <a:latin typeface="Poppins"/>
              <a:ea typeface="Poppins"/>
              <a:cs typeface="Poppins"/>
              <a:sym typeface="Poppins"/>
            </a:endParaRPr>
          </a:p>
        </p:txBody>
      </p:sp>
      <p:sp>
        <p:nvSpPr>
          <p:cNvPr id="12" name="TextBox 12"/>
          <p:cNvSpPr txBox="1"/>
          <p:nvPr/>
        </p:nvSpPr>
        <p:spPr>
          <a:xfrm>
            <a:off x="6618531" y="7154865"/>
            <a:ext cx="10381312" cy="2488374"/>
          </a:xfrm>
          <a:prstGeom prst="rect">
            <a:avLst/>
          </a:prstGeom>
        </p:spPr>
        <p:txBody>
          <a:bodyPr wrap="square" lIns="0" tIns="0" rIns="0" bIns="0" rtlCol="0" anchor="t">
            <a:spAutoFit/>
          </a:bodyPr>
          <a:lstStyle/>
          <a:p>
            <a:pPr algn="l">
              <a:lnSpc>
                <a:spcPts val="2800"/>
              </a:lnSpc>
              <a:spcBef>
                <a:spcPct val="0"/>
              </a:spcBef>
            </a:pPr>
            <a:r>
              <a:rPr lang="en-US" dirty="0">
                <a:solidFill>
                  <a:srgbClr val="000000"/>
                </a:solidFill>
                <a:latin typeface="Poppins"/>
                <a:cs typeface="Poppins"/>
                <a:sym typeface="Poppins"/>
              </a:rPr>
              <a:t>Each pay quartile has a higher volume of females than males and there is good mix of gender pay distribution. All employees are on pay scales which are gender neutral, which supports a fair pay structure. However, with a population the size of Chime one or two salaries can change the figures. Within this reference period, there have been more males than females in the upper pay quartile occupying senior leadership roles.  The mean Gender pay gap as reported reflects this structure. The median gender pay gap of 0.5% is more accurately reflective of the overall gender pay gap reality within the organisation. </a:t>
            </a:r>
          </a:p>
        </p:txBody>
      </p:sp>
      <p:sp>
        <p:nvSpPr>
          <p:cNvPr id="13" name="TextBox 13"/>
          <p:cNvSpPr txBox="1"/>
          <p:nvPr/>
        </p:nvSpPr>
        <p:spPr>
          <a:xfrm>
            <a:off x="6638409" y="2675209"/>
            <a:ext cx="2852986" cy="542925"/>
          </a:xfrm>
          <a:prstGeom prst="rect">
            <a:avLst/>
          </a:prstGeom>
        </p:spPr>
        <p:txBody>
          <a:bodyPr lIns="0" tIns="0" rIns="0" bIns="0" rtlCol="0" anchor="t">
            <a:spAutoFit/>
          </a:bodyPr>
          <a:lstStyle/>
          <a:p>
            <a:pPr algn="l">
              <a:lnSpc>
                <a:spcPts val="4200"/>
              </a:lnSpc>
              <a:spcBef>
                <a:spcPct val="0"/>
              </a:spcBef>
            </a:pPr>
            <a:r>
              <a:rPr lang="en-US" sz="3000" b="1" dirty="0">
                <a:solidFill>
                  <a:srgbClr val="000000"/>
                </a:solidFill>
                <a:latin typeface="Poppins Bold"/>
                <a:ea typeface="Poppins Bold"/>
                <a:cs typeface="Poppins Bold"/>
                <a:sym typeface="Poppins Bold"/>
              </a:rPr>
              <a:t>Key Findings</a:t>
            </a:r>
          </a:p>
        </p:txBody>
      </p:sp>
      <p:sp>
        <p:nvSpPr>
          <p:cNvPr id="14" name="TextBox 14"/>
          <p:cNvSpPr txBox="1"/>
          <p:nvPr/>
        </p:nvSpPr>
        <p:spPr>
          <a:xfrm>
            <a:off x="6557628" y="6544049"/>
            <a:ext cx="5564215" cy="542925"/>
          </a:xfrm>
          <a:prstGeom prst="rect">
            <a:avLst/>
          </a:prstGeom>
        </p:spPr>
        <p:txBody>
          <a:bodyPr lIns="0" tIns="0" rIns="0" bIns="0" rtlCol="0" anchor="t">
            <a:spAutoFit/>
          </a:bodyPr>
          <a:lstStyle/>
          <a:p>
            <a:pPr algn="l">
              <a:lnSpc>
                <a:spcPts val="4200"/>
              </a:lnSpc>
              <a:spcBef>
                <a:spcPct val="0"/>
              </a:spcBef>
            </a:pPr>
            <a:r>
              <a:rPr lang="en-US" sz="3000" b="1" dirty="0">
                <a:solidFill>
                  <a:srgbClr val="000000"/>
                </a:solidFill>
                <a:latin typeface="Poppins Bold"/>
                <a:ea typeface="Poppins Bold"/>
                <a:cs typeface="Poppins Bold"/>
                <a:sym typeface="Poppins Bold"/>
              </a:rPr>
              <a:t>Understanding the Gap</a:t>
            </a:r>
          </a:p>
        </p:txBody>
      </p:sp>
      <p:sp>
        <p:nvSpPr>
          <p:cNvPr id="17" name="Freeform 17"/>
          <p:cNvSpPr/>
          <p:nvPr/>
        </p:nvSpPr>
        <p:spPr>
          <a:xfrm>
            <a:off x="17492179" y="416543"/>
            <a:ext cx="1553542" cy="1553542"/>
          </a:xfrm>
          <a:custGeom>
            <a:avLst/>
            <a:gdLst/>
            <a:ahLst/>
            <a:cxnLst/>
            <a:rect l="l" t="t" r="r" b="b"/>
            <a:pathLst>
              <a:path w="1553542" h="1553542">
                <a:moveTo>
                  <a:pt x="0" y="0"/>
                </a:moveTo>
                <a:lnTo>
                  <a:pt x="1553542" y="0"/>
                </a:lnTo>
                <a:lnTo>
                  <a:pt x="1553542" y="1553542"/>
                </a:lnTo>
                <a:lnTo>
                  <a:pt x="0" y="15535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18" name="TextBox 18"/>
          <p:cNvSpPr txBox="1"/>
          <p:nvPr/>
        </p:nvSpPr>
        <p:spPr>
          <a:xfrm>
            <a:off x="989690" y="1199239"/>
            <a:ext cx="16230600" cy="901700"/>
          </a:xfrm>
          <a:prstGeom prst="rect">
            <a:avLst/>
          </a:prstGeom>
        </p:spPr>
        <p:txBody>
          <a:bodyPr lIns="0" tIns="0" rIns="0" bIns="0" rtlCol="0" anchor="t">
            <a:spAutoFit/>
          </a:bodyPr>
          <a:lstStyle/>
          <a:p>
            <a:pPr algn="ctr">
              <a:lnSpc>
                <a:spcPts val="7000"/>
              </a:lnSpc>
              <a:spcBef>
                <a:spcPct val="0"/>
              </a:spcBef>
            </a:pPr>
            <a:r>
              <a:rPr lang="en-US" sz="5000" b="1">
                <a:solidFill>
                  <a:srgbClr val="000000"/>
                </a:solidFill>
                <a:latin typeface="Poppins Bold"/>
                <a:ea typeface="Poppins Bold"/>
                <a:cs typeface="Poppins Bold"/>
                <a:sym typeface="Poppins Bold"/>
              </a:rPr>
              <a:t>WHAT THIS MEANS</a:t>
            </a:r>
          </a:p>
        </p:txBody>
      </p:sp>
      <p:pic>
        <p:nvPicPr>
          <p:cNvPr id="15" name="Picture 14">
            <a:extLst>
              <a:ext uri="{FF2B5EF4-FFF2-40B4-BE49-F238E27FC236}">
                <a16:creationId xmlns:a16="http://schemas.microsoft.com/office/drawing/2014/main" id="{D110D57A-B43D-5ED6-6714-415C596B8B53}"/>
              </a:ext>
            </a:extLst>
          </p:cNvPr>
          <p:cNvPicPr>
            <a:picLocks noChangeAspect="1"/>
          </p:cNvPicPr>
          <p:nvPr/>
        </p:nvPicPr>
        <p:blipFill>
          <a:blip r:embed="rId8"/>
          <a:stretch>
            <a:fillRect/>
          </a:stretch>
        </p:blipFill>
        <p:spPr>
          <a:xfrm>
            <a:off x="228601" y="319248"/>
            <a:ext cx="1981199" cy="75080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288776" y="8677304"/>
            <a:ext cx="3491339" cy="840888"/>
          </a:xfrm>
          <a:custGeom>
            <a:avLst/>
            <a:gdLst/>
            <a:ahLst/>
            <a:cxnLst/>
            <a:rect l="l" t="t" r="r" b="b"/>
            <a:pathLst>
              <a:path w="3491339" h="840888">
                <a:moveTo>
                  <a:pt x="0" y="0"/>
                </a:moveTo>
                <a:lnTo>
                  <a:pt x="3491339" y="0"/>
                </a:lnTo>
                <a:lnTo>
                  <a:pt x="3491339" y="840888"/>
                </a:lnTo>
                <a:lnTo>
                  <a:pt x="0" y="840888"/>
                </a:lnTo>
                <a:lnTo>
                  <a:pt x="0" y="0"/>
                </a:lnTo>
                <a:close/>
              </a:path>
            </a:pathLst>
          </a:custGeom>
          <a:blipFill>
            <a:blip r:embed="rId3">
              <a:alphaModFix amt="25000"/>
              <a:extLst>
                <a:ext uri="{96DAC541-7B7A-43D3-8B79-37D633B846F1}">
                  <asvg:svgBlip xmlns:asvg="http://schemas.microsoft.com/office/drawing/2016/SVG/main" r:embed="rId4"/>
                </a:ext>
              </a:extLst>
            </a:blip>
            <a:stretch>
              <a:fillRect t="-228524"/>
            </a:stretch>
          </a:blipFill>
          <a:ln cap="sq">
            <a:noFill/>
            <a:prstDash val="solid"/>
            <a:miter/>
          </a:ln>
        </p:spPr>
        <p:txBody>
          <a:bodyPr/>
          <a:lstStyle/>
          <a:p>
            <a:endParaRPr lang="en-IE"/>
          </a:p>
        </p:txBody>
      </p:sp>
      <p:sp>
        <p:nvSpPr>
          <p:cNvPr id="3" name="Freeform 3"/>
          <p:cNvSpPr/>
          <p:nvPr/>
        </p:nvSpPr>
        <p:spPr>
          <a:xfrm>
            <a:off x="5450058" y="8756369"/>
            <a:ext cx="3491339" cy="840888"/>
          </a:xfrm>
          <a:custGeom>
            <a:avLst/>
            <a:gdLst/>
            <a:ahLst/>
            <a:cxnLst/>
            <a:rect l="l" t="t" r="r" b="b"/>
            <a:pathLst>
              <a:path w="3491339" h="840888">
                <a:moveTo>
                  <a:pt x="0" y="0"/>
                </a:moveTo>
                <a:lnTo>
                  <a:pt x="3491338" y="0"/>
                </a:lnTo>
                <a:lnTo>
                  <a:pt x="3491338" y="840888"/>
                </a:lnTo>
                <a:lnTo>
                  <a:pt x="0" y="840888"/>
                </a:lnTo>
                <a:lnTo>
                  <a:pt x="0" y="0"/>
                </a:lnTo>
                <a:close/>
              </a:path>
            </a:pathLst>
          </a:custGeom>
          <a:blipFill>
            <a:blip r:embed="rId3">
              <a:alphaModFix amt="25000"/>
              <a:extLst>
                <a:ext uri="{96DAC541-7B7A-43D3-8B79-37D633B846F1}">
                  <asvg:svgBlip xmlns:asvg="http://schemas.microsoft.com/office/drawing/2016/SVG/main" r:embed="rId4"/>
                </a:ext>
              </a:extLst>
            </a:blip>
            <a:stretch>
              <a:fillRect t="-228524"/>
            </a:stretch>
          </a:blipFill>
          <a:ln cap="sq">
            <a:noFill/>
            <a:prstDash val="solid"/>
            <a:miter/>
          </a:ln>
        </p:spPr>
        <p:txBody>
          <a:bodyPr/>
          <a:lstStyle/>
          <a:p>
            <a:endParaRPr lang="en-IE"/>
          </a:p>
        </p:txBody>
      </p:sp>
      <p:sp>
        <p:nvSpPr>
          <p:cNvPr id="4" name="Freeform 4"/>
          <p:cNvSpPr/>
          <p:nvPr/>
        </p:nvSpPr>
        <p:spPr>
          <a:xfrm>
            <a:off x="9361726" y="8756369"/>
            <a:ext cx="3491339" cy="840888"/>
          </a:xfrm>
          <a:custGeom>
            <a:avLst/>
            <a:gdLst/>
            <a:ahLst/>
            <a:cxnLst/>
            <a:rect l="l" t="t" r="r" b="b"/>
            <a:pathLst>
              <a:path w="3491339" h="840888">
                <a:moveTo>
                  <a:pt x="0" y="0"/>
                </a:moveTo>
                <a:lnTo>
                  <a:pt x="3491339" y="0"/>
                </a:lnTo>
                <a:lnTo>
                  <a:pt x="3491339" y="840888"/>
                </a:lnTo>
                <a:lnTo>
                  <a:pt x="0" y="840888"/>
                </a:lnTo>
                <a:lnTo>
                  <a:pt x="0" y="0"/>
                </a:lnTo>
                <a:close/>
              </a:path>
            </a:pathLst>
          </a:custGeom>
          <a:blipFill>
            <a:blip r:embed="rId3">
              <a:alphaModFix amt="25000"/>
              <a:extLst>
                <a:ext uri="{96DAC541-7B7A-43D3-8B79-37D633B846F1}">
                  <asvg:svgBlip xmlns:asvg="http://schemas.microsoft.com/office/drawing/2016/SVG/main" r:embed="rId4"/>
                </a:ext>
              </a:extLst>
            </a:blip>
            <a:stretch>
              <a:fillRect t="-228524"/>
            </a:stretch>
          </a:blipFill>
          <a:ln cap="sq">
            <a:noFill/>
            <a:prstDash val="solid"/>
            <a:miter/>
          </a:ln>
        </p:spPr>
        <p:txBody>
          <a:bodyPr/>
          <a:lstStyle/>
          <a:p>
            <a:endParaRPr lang="en-IE"/>
          </a:p>
        </p:txBody>
      </p:sp>
      <p:sp>
        <p:nvSpPr>
          <p:cNvPr id="5" name="Freeform 5"/>
          <p:cNvSpPr/>
          <p:nvPr/>
        </p:nvSpPr>
        <p:spPr>
          <a:xfrm>
            <a:off x="13245921" y="8756369"/>
            <a:ext cx="3491339" cy="840888"/>
          </a:xfrm>
          <a:custGeom>
            <a:avLst/>
            <a:gdLst/>
            <a:ahLst/>
            <a:cxnLst/>
            <a:rect l="l" t="t" r="r" b="b"/>
            <a:pathLst>
              <a:path w="3491339" h="840888">
                <a:moveTo>
                  <a:pt x="0" y="0"/>
                </a:moveTo>
                <a:lnTo>
                  <a:pt x="3491339" y="0"/>
                </a:lnTo>
                <a:lnTo>
                  <a:pt x="3491339" y="840888"/>
                </a:lnTo>
                <a:lnTo>
                  <a:pt x="0" y="840888"/>
                </a:lnTo>
                <a:lnTo>
                  <a:pt x="0" y="0"/>
                </a:lnTo>
                <a:close/>
              </a:path>
            </a:pathLst>
          </a:custGeom>
          <a:blipFill>
            <a:blip r:embed="rId3">
              <a:alphaModFix amt="25000"/>
              <a:extLst>
                <a:ext uri="{96DAC541-7B7A-43D3-8B79-37D633B846F1}">
                  <asvg:svgBlip xmlns:asvg="http://schemas.microsoft.com/office/drawing/2016/SVG/main" r:embed="rId4"/>
                </a:ext>
              </a:extLst>
            </a:blip>
            <a:stretch>
              <a:fillRect t="-228524"/>
            </a:stretch>
          </a:blipFill>
          <a:ln cap="sq">
            <a:noFill/>
            <a:prstDash val="solid"/>
            <a:miter/>
          </a:ln>
        </p:spPr>
        <p:txBody>
          <a:bodyPr/>
          <a:lstStyle/>
          <a:p>
            <a:endParaRPr lang="en-IE"/>
          </a:p>
        </p:txBody>
      </p:sp>
      <p:grpSp>
        <p:nvGrpSpPr>
          <p:cNvPr id="6" name="Group 6"/>
          <p:cNvGrpSpPr/>
          <p:nvPr/>
        </p:nvGrpSpPr>
        <p:grpSpPr>
          <a:xfrm>
            <a:off x="3896312" y="4413129"/>
            <a:ext cx="5051441" cy="4939759"/>
            <a:chOff x="0" y="0"/>
            <a:chExt cx="1862522" cy="1895707"/>
          </a:xfrm>
        </p:grpSpPr>
        <p:sp>
          <p:nvSpPr>
            <p:cNvPr id="7" name="Freeform 7"/>
            <p:cNvSpPr/>
            <p:nvPr/>
          </p:nvSpPr>
          <p:spPr>
            <a:xfrm>
              <a:off x="0" y="0"/>
              <a:ext cx="1862522" cy="1895707"/>
            </a:xfrm>
            <a:custGeom>
              <a:avLst/>
              <a:gdLst/>
              <a:ahLst/>
              <a:cxnLst/>
              <a:rect l="l" t="t" r="r" b="b"/>
              <a:pathLst>
                <a:path w="1862522" h="1895707">
                  <a:moveTo>
                    <a:pt x="33314" y="0"/>
                  </a:moveTo>
                  <a:lnTo>
                    <a:pt x="1829208" y="0"/>
                  </a:lnTo>
                  <a:cubicBezTo>
                    <a:pt x="1847607" y="0"/>
                    <a:pt x="1862522" y="14915"/>
                    <a:pt x="1862522" y="33314"/>
                  </a:cubicBezTo>
                  <a:lnTo>
                    <a:pt x="1862522" y="1862393"/>
                  </a:lnTo>
                  <a:cubicBezTo>
                    <a:pt x="1862522" y="1880792"/>
                    <a:pt x="1847607" y="1895707"/>
                    <a:pt x="1829208" y="1895707"/>
                  </a:cubicBezTo>
                  <a:lnTo>
                    <a:pt x="33314" y="1895707"/>
                  </a:lnTo>
                  <a:cubicBezTo>
                    <a:pt x="14915" y="1895707"/>
                    <a:pt x="0" y="1880792"/>
                    <a:pt x="0" y="1862393"/>
                  </a:cubicBezTo>
                  <a:lnTo>
                    <a:pt x="0" y="33314"/>
                  </a:lnTo>
                  <a:cubicBezTo>
                    <a:pt x="0" y="14915"/>
                    <a:pt x="14915" y="0"/>
                    <a:pt x="33314" y="0"/>
                  </a:cubicBezTo>
                  <a:close/>
                </a:path>
              </a:pathLst>
            </a:custGeom>
            <a:solidFill>
              <a:srgbClr val="FFFFFF"/>
            </a:solidFill>
          </p:spPr>
          <p:txBody>
            <a:bodyPr/>
            <a:lstStyle/>
            <a:p>
              <a:endParaRPr lang="en-IE"/>
            </a:p>
          </p:txBody>
        </p:sp>
        <p:sp>
          <p:nvSpPr>
            <p:cNvPr id="8" name="TextBox 8"/>
            <p:cNvSpPr txBox="1"/>
            <p:nvPr/>
          </p:nvSpPr>
          <p:spPr>
            <a:xfrm>
              <a:off x="0" y="-57150"/>
              <a:ext cx="1862522" cy="1952857"/>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5245486" y="4320233"/>
            <a:ext cx="1112983" cy="111298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52400" cap="sq">
              <a:solidFill>
                <a:srgbClr val="129647"/>
              </a:solidFill>
              <a:prstDash val="solid"/>
              <a:miter/>
            </a:ln>
          </p:spPr>
          <p:txBody>
            <a:bodyPr/>
            <a:lstStyle/>
            <a:p>
              <a:endParaRPr lang="en-IE"/>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5573625" y="4647753"/>
            <a:ext cx="460821" cy="457941"/>
          </a:xfrm>
          <a:custGeom>
            <a:avLst/>
            <a:gdLst/>
            <a:ahLst/>
            <a:cxnLst/>
            <a:rect l="l" t="t" r="r" b="b"/>
            <a:pathLst>
              <a:path w="460821" h="457941">
                <a:moveTo>
                  <a:pt x="0" y="0"/>
                </a:moveTo>
                <a:lnTo>
                  <a:pt x="460821" y="0"/>
                </a:lnTo>
                <a:lnTo>
                  <a:pt x="460821" y="457941"/>
                </a:lnTo>
                <a:lnTo>
                  <a:pt x="0" y="4579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E"/>
          </a:p>
        </p:txBody>
      </p:sp>
      <p:sp>
        <p:nvSpPr>
          <p:cNvPr id="13" name="TextBox 13"/>
          <p:cNvSpPr txBox="1"/>
          <p:nvPr/>
        </p:nvSpPr>
        <p:spPr>
          <a:xfrm>
            <a:off x="3462619" y="5689571"/>
            <a:ext cx="4847208" cy="401457"/>
          </a:xfrm>
          <a:prstGeom prst="rect">
            <a:avLst/>
          </a:prstGeom>
        </p:spPr>
        <p:txBody>
          <a:bodyPr wrap="square" lIns="0" tIns="0" rIns="0" bIns="0" rtlCol="0" anchor="t">
            <a:spAutoFit/>
          </a:bodyPr>
          <a:lstStyle/>
          <a:p>
            <a:pPr algn="ctr">
              <a:lnSpc>
                <a:spcPts val="3278"/>
              </a:lnSpc>
            </a:pPr>
            <a:r>
              <a:rPr lang="en-US" sz="2342" b="1" dirty="0">
                <a:solidFill>
                  <a:srgbClr val="0F0F2E"/>
                </a:solidFill>
                <a:latin typeface="Poppins Bold"/>
                <a:ea typeface="Poppins Bold"/>
                <a:cs typeface="Poppins Bold"/>
                <a:sym typeface="Poppins Bold"/>
              </a:rPr>
              <a:t>Supporting Flexible Working</a:t>
            </a:r>
          </a:p>
        </p:txBody>
      </p:sp>
      <p:sp>
        <p:nvSpPr>
          <p:cNvPr id="14" name="TextBox 14"/>
          <p:cNvSpPr txBox="1"/>
          <p:nvPr/>
        </p:nvSpPr>
        <p:spPr>
          <a:xfrm>
            <a:off x="3314701" y="6410288"/>
            <a:ext cx="5280902" cy="2863476"/>
          </a:xfrm>
          <a:prstGeom prst="rect">
            <a:avLst/>
          </a:prstGeom>
        </p:spPr>
        <p:txBody>
          <a:bodyPr wrap="square" lIns="0" tIns="0" rIns="0" bIns="0" rtlCol="0" anchor="t">
            <a:spAutoFit/>
          </a:bodyPr>
          <a:lstStyle/>
          <a:p>
            <a:pPr algn="ctr">
              <a:lnSpc>
                <a:spcPts val="2513"/>
              </a:lnSpc>
            </a:pPr>
            <a:r>
              <a:rPr lang="en-US" sz="1621" dirty="0">
                <a:solidFill>
                  <a:srgbClr val="0F0F2E"/>
                </a:solidFill>
                <a:latin typeface="Poppins"/>
                <a:ea typeface="Poppins"/>
                <a:cs typeface="Poppins"/>
                <a:sym typeface="Poppins"/>
              </a:rPr>
              <a:t>We know that many of our male colleagues’ balance work with caring responsibilities and community commitments. To support them, we will communicate our flexible working arrangements to explore what barriers exist for men to take up part time/flexible working arrangements and seek to remove barriers that disproportionately dissuade our male colleagues from availing of these opportunities.</a:t>
            </a:r>
          </a:p>
        </p:txBody>
      </p:sp>
      <p:sp>
        <p:nvSpPr>
          <p:cNvPr id="24" name="TextBox 24"/>
          <p:cNvSpPr txBox="1"/>
          <p:nvPr/>
        </p:nvSpPr>
        <p:spPr>
          <a:xfrm>
            <a:off x="1028700" y="2485581"/>
            <a:ext cx="16203661" cy="1405889"/>
          </a:xfrm>
          <a:prstGeom prst="rect">
            <a:avLst/>
          </a:prstGeom>
        </p:spPr>
        <p:txBody>
          <a:bodyPr lIns="0" tIns="0" rIns="0" bIns="0" rtlCol="0" anchor="t">
            <a:spAutoFit/>
          </a:bodyPr>
          <a:lstStyle/>
          <a:p>
            <a:pPr algn="l">
              <a:lnSpc>
                <a:spcPts val="2790"/>
              </a:lnSpc>
            </a:pPr>
            <a:r>
              <a:rPr lang="en-US" sz="1800" dirty="0">
                <a:solidFill>
                  <a:srgbClr val="0F0F2E"/>
                </a:solidFill>
                <a:latin typeface="Poppins"/>
                <a:ea typeface="Poppins"/>
                <a:cs typeface="Poppins"/>
                <a:sym typeface="Poppins"/>
              </a:rPr>
              <a:t>We take our obligations under the Gender Pay Gap Information Act 2021 seriously. This report has been prepared in full compliance with these statutory requirements, reflecting both our transparency and our broader corporate responsibility to employees, investors, and the wider community. While legislation mandates reporting, we view it as a strategic opportunity to hold ourselves accountable and to contribute positively to the industry-wide conversation about representation, inclusion, and equity in Ireland’s </a:t>
            </a:r>
            <a:r>
              <a:rPr lang="en-US" dirty="0">
                <a:solidFill>
                  <a:srgbClr val="0F0F2E"/>
                </a:solidFill>
                <a:latin typeface="Poppins"/>
                <a:ea typeface="Poppins"/>
                <a:cs typeface="Poppins"/>
                <a:sym typeface="Poppins"/>
              </a:rPr>
              <a:t>not for profit</a:t>
            </a:r>
            <a:r>
              <a:rPr lang="en-US" sz="1800" dirty="0">
                <a:solidFill>
                  <a:srgbClr val="0F0F2E"/>
                </a:solidFill>
                <a:latin typeface="Poppins"/>
                <a:ea typeface="Poppins"/>
                <a:cs typeface="Poppins"/>
                <a:sym typeface="Poppins"/>
              </a:rPr>
              <a:t> sector.</a:t>
            </a:r>
          </a:p>
        </p:txBody>
      </p:sp>
      <p:grpSp>
        <p:nvGrpSpPr>
          <p:cNvPr id="25" name="Group 25"/>
          <p:cNvGrpSpPr/>
          <p:nvPr/>
        </p:nvGrpSpPr>
        <p:grpSpPr>
          <a:xfrm>
            <a:off x="9798794" y="4210800"/>
            <a:ext cx="4647845" cy="5142087"/>
            <a:chOff x="0" y="0"/>
            <a:chExt cx="1862522" cy="1895707"/>
          </a:xfrm>
        </p:grpSpPr>
        <p:sp>
          <p:nvSpPr>
            <p:cNvPr id="26" name="Freeform 26"/>
            <p:cNvSpPr/>
            <p:nvPr/>
          </p:nvSpPr>
          <p:spPr>
            <a:xfrm>
              <a:off x="0" y="0"/>
              <a:ext cx="1862522" cy="1895707"/>
            </a:xfrm>
            <a:custGeom>
              <a:avLst/>
              <a:gdLst/>
              <a:ahLst/>
              <a:cxnLst/>
              <a:rect l="l" t="t" r="r" b="b"/>
              <a:pathLst>
                <a:path w="1862522" h="1895707">
                  <a:moveTo>
                    <a:pt x="33314" y="0"/>
                  </a:moveTo>
                  <a:lnTo>
                    <a:pt x="1829208" y="0"/>
                  </a:lnTo>
                  <a:cubicBezTo>
                    <a:pt x="1847607" y="0"/>
                    <a:pt x="1862522" y="14915"/>
                    <a:pt x="1862522" y="33314"/>
                  </a:cubicBezTo>
                  <a:lnTo>
                    <a:pt x="1862522" y="1862393"/>
                  </a:lnTo>
                  <a:cubicBezTo>
                    <a:pt x="1862522" y="1880792"/>
                    <a:pt x="1847607" y="1895707"/>
                    <a:pt x="1829208" y="1895707"/>
                  </a:cubicBezTo>
                  <a:lnTo>
                    <a:pt x="33314" y="1895707"/>
                  </a:lnTo>
                  <a:cubicBezTo>
                    <a:pt x="14915" y="1895707"/>
                    <a:pt x="0" y="1880792"/>
                    <a:pt x="0" y="1862393"/>
                  </a:cubicBezTo>
                  <a:lnTo>
                    <a:pt x="0" y="33314"/>
                  </a:lnTo>
                  <a:cubicBezTo>
                    <a:pt x="0" y="14915"/>
                    <a:pt x="14915" y="0"/>
                    <a:pt x="33314" y="0"/>
                  </a:cubicBezTo>
                  <a:close/>
                </a:path>
              </a:pathLst>
            </a:custGeom>
            <a:solidFill>
              <a:srgbClr val="FFFFFF"/>
            </a:solidFill>
          </p:spPr>
          <p:txBody>
            <a:bodyPr/>
            <a:lstStyle/>
            <a:p>
              <a:endParaRPr lang="en-IE"/>
            </a:p>
          </p:txBody>
        </p:sp>
        <p:sp>
          <p:nvSpPr>
            <p:cNvPr id="27" name="TextBox 27"/>
            <p:cNvSpPr txBox="1"/>
            <p:nvPr/>
          </p:nvSpPr>
          <p:spPr>
            <a:xfrm>
              <a:off x="0" y="-57150"/>
              <a:ext cx="1862522" cy="1952857"/>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10911985" y="4234029"/>
            <a:ext cx="1112983" cy="1112983"/>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52400" cap="sq">
              <a:solidFill>
                <a:srgbClr val="129647"/>
              </a:solidFill>
              <a:prstDash val="solid"/>
              <a:miter/>
            </a:ln>
          </p:spPr>
          <p:txBody>
            <a:bodyPr/>
            <a:lstStyle/>
            <a:p>
              <a:endParaRPr lang="en-IE"/>
            </a:p>
          </p:txBody>
        </p:sp>
        <p:sp>
          <p:nvSpPr>
            <p:cNvPr id="30" name="TextBox 3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31" name="Freeform 31"/>
          <p:cNvSpPr/>
          <p:nvPr/>
        </p:nvSpPr>
        <p:spPr>
          <a:xfrm>
            <a:off x="11242948" y="4596436"/>
            <a:ext cx="460821" cy="457941"/>
          </a:xfrm>
          <a:custGeom>
            <a:avLst/>
            <a:gdLst/>
            <a:ahLst/>
            <a:cxnLst/>
            <a:rect l="l" t="t" r="r" b="b"/>
            <a:pathLst>
              <a:path w="460821" h="457941">
                <a:moveTo>
                  <a:pt x="0" y="0"/>
                </a:moveTo>
                <a:lnTo>
                  <a:pt x="460821" y="0"/>
                </a:lnTo>
                <a:lnTo>
                  <a:pt x="460821" y="457941"/>
                </a:lnTo>
                <a:lnTo>
                  <a:pt x="0" y="4579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E"/>
          </a:p>
        </p:txBody>
      </p:sp>
      <p:sp>
        <p:nvSpPr>
          <p:cNvPr id="32" name="TextBox 32"/>
          <p:cNvSpPr txBox="1"/>
          <p:nvPr/>
        </p:nvSpPr>
        <p:spPr>
          <a:xfrm>
            <a:off x="9873282" y="5735659"/>
            <a:ext cx="4381280" cy="401457"/>
          </a:xfrm>
          <a:prstGeom prst="rect">
            <a:avLst/>
          </a:prstGeom>
        </p:spPr>
        <p:txBody>
          <a:bodyPr wrap="square" lIns="0" tIns="0" rIns="0" bIns="0" rtlCol="0" anchor="t">
            <a:spAutoFit/>
          </a:bodyPr>
          <a:lstStyle/>
          <a:p>
            <a:pPr algn="ctr">
              <a:lnSpc>
                <a:spcPts val="3278"/>
              </a:lnSpc>
            </a:pPr>
            <a:r>
              <a:rPr lang="en-US" sz="2342" b="1" dirty="0">
                <a:solidFill>
                  <a:srgbClr val="0F0F2E"/>
                </a:solidFill>
                <a:latin typeface="Poppins Bold"/>
                <a:ea typeface="Poppins Bold"/>
                <a:cs typeface="Poppins Bold"/>
                <a:sym typeface="Poppins Bold"/>
              </a:rPr>
              <a:t>Transparent Pay Structures</a:t>
            </a:r>
          </a:p>
        </p:txBody>
      </p:sp>
      <p:sp>
        <p:nvSpPr>
          <p:cNvPr id="33" name="TextBox 33"/>
          <p:cNvSpPr txBox="1"/>
          <p:nvPr/>
        </p:nvSpPr>
        <p:spPr>
          <a:xfrm>
            <a:off x="9967513" y="6454905"/>
            <a:ext cx="3911874" cy="1901674"/>
          </a:xfrm>
          <a:prstGeom prst="rect">
            <a:avLst/>
          </a:prstGeom>
        </p:spPr>
        <p:txBody>
          <a:bodyPr wrap="square" lIns="0" tIns="0" rIns="0" bIns="0" rtlCol="0" anchor="t">
            <a:spAutoFit/>
          </a:bodyPr>
          <a:lstStyle/>
          <a:p>
            <a:pPr algn="ctr">
              <a:lnSpc>
                <a:spcPts val="2513"/>
              </a:lnSpc>
            </a:pPr>
            <a:r>
              <a:rPr lang="en-US" sz="1621" dirty="0">
                <a:solidFill>
                  <a:srgbClr val="0F0F2E"/>
                </a:solidFill>
                <a:latin typeface="Poppins"/>
                <a:ea typeface="Poppins"/>
                <a:cs typeface="Poppins"/>
                <a:sym typeface="Poppins"/>
              </a:rPr>
              <a:t>In preparation for the EU Transparency Directive’s transposition, establish clear and consistent pay bands and criteria for progression to safeguard against subjective salary decisions.</a:t>
            </a:r>
          </a:p>
        </p:txBody>
      </p:sp>
      <p:sp>
        <p:nvSpPr>
          <p:cNvPr id="45" name="TextBox 45"/>
          <p:cNvSpPr txBox="1"/>
          <p:nvPr/>
        </p:nvSpPr>
        <p:spPr>
          <a:xfrm>
            <a:off x="1028700" y="1355281"/>
            <a:ext cx="16230600" cy="901700"/>
          </a:xfrm>
          <a:prstGeom prst="rect">
            <a:avLst/>
          </a:prstGeom>
        </p:spPr>
        <p:txBody>
          <a:bodyPr lIns="0" tIns="0" rIns="0" bIns="0" rtlCol="0" anchor="t">
            <a:spAutoFit/>
          </a:bodyPr>
          <a:lstStyle/>
          <a:p>
            <a:pPr algn="ctr">
              <a:lnSpc>
                <a:spcPts val="7000"/>
              </a:lnSpc>
              <a:spcBef>
                <a:spcPct val="0"/>
              </a:spcBef>
            </a:pPr>
            <a:r>
              <a:rPr lang="en-US" sz="5000" b="1">
                <a:solidFill>
                  <a:srgbClr val="000000"/>
                </a:solidFill>
                <a:latin typeface="Poppins Bold"/>
                <a:ea typeface="Poppins Bold"/>
                <a:cs typeface="Poppins Bold"/>
                <a:sym typeface="Poppins Bold"/>
              </a:rPr>
              <a:t>PLANNED INITIATIVES FOR 2026</a:t>
            </a:r>
          </a:p>
        </p:txBody>
      </p:sp>
      <p:pic>
        <p:nvPicPr>
          <p:cNvPr id="34" name="Picture 33">
            <a:extLst>
              <a:ext uri="{FF2B5EF4-FFF2-40B4-BE49-F238E27FC236}">
                <a16:creationId xmlns:a16="http://schemas.microsoft.com/office/drawing/2014/main" id="{164AA715-DA32-1BC7-2C74-3694DEEAD432}"/>
              </a:ext>
            </a:extLst>
          </p:cNvPr>
          <p:cNvPicPr>
            <a:picLocks noChangeAspect="1"/>
          </p:cNvPicPr>
          <p:nvPr/>
        </p:nvPicPr>
        <p:blipFill>
          <a:blip r:embed="rId7"/>
          <a:stretch>
            <a:fillRect/>
          </a:stretch>
        </p:blipFill>
        <p:spPr>
          <a:xfrm>
            <a:off x="228601" y="319248"/>
            <a:ext cx="1981199" cy="75080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6005E-FC8A-CF05-50EB-6C3A402E171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FEB1352-A2A4-5535-4117-17BF054FF4F6}"/>
              </a:ext>
            </a:extLst>
          </p:cNvPr>
          <p:cNvGrpSpPr/>
          <p:nvPr/>
        </p:nvGrpSpPr>
        <p:grpSpPr>
          <a:xfrm>
            <a:off x="1" y="3390901"/>
            <a:ext cx="1415328" cy="6896100"/>
            <a:chOff x="0" y="0"/>
            <a:chExt cx="1268019" cy="1300832"/>
          </a:xfrm>
        </p:grpSpPr>
        <p:sp>
          <p:nvSpPr>
            <p:cNvPr id="3" name="Freeform 3">
              <a:extLst>
                <a:ext uri="{FF2B5EF4-FFF2-40B4-BE49-F238E27FC236}">
                  <a16:creationId xmlns:a16="http://schemas.microsoft.com/office/drawing/2014/main" id="{C9AC8D38-440F-F2F0-CC12-B5BED253FE29}"/>
                </a:ext>
              </a:extLst>
            </p:cNvPr>
            <p:cNvSpPr/>
            <p:nvPr/>
          </p:nvSpPr>
          <p:spPr>
            <a:xfrm>
              <a:off x="0" y="0"/>
              <a:ext cx="1268019" cy="1300832"/>
            </a:xfrm>
            <a:custGeom>
              <a:avLst/>
              <a:gdLst/>
              <a:ahLst/>
              <a:cxnLst/>
              <a:rect l="l" t="t" r="r" b="b"/>
              <a:pathLst>
                <a:path w="1268019" h="1300832">
                  <a:moveTo>
                    <a:pt x="0" y="0"/>
                  </a:moveTo>
                  <a:lnTo>
                    <a:pt x="1268019" y="0"/>
                  </a:lnTo>
                  <a:lnTo>
                    <a:pt x="1268019" y="1300832"/>
                  </a:lnTo>
                  <a:lnTo>
                    <a:pt x="0" y="1300832"/>
                  </a:lnTo>
                  <a:close/>
                </a:path>
              </a:pathLst>
            </a:custGeom>
            <a:solidFill>
              <a:srgbClr val="02332F"/>
            </a:solidFill>
          </p:spPr>
          <p:txBody>
            <a:bodyPr/>
            <a:lstStyle/>
            <a:p>
              <a:endParaRPr lang="en-IE"/>
            </a:p>
          </p:txBody>
        </p:sp>
        <p:sp>
          <p:nvSpPr>
            <p:cNvPr id="4" name="TextBox 4">
              <a:extLst>
                <a:ext uri="{FF2B5EF4-FFF2-40B4-BE49-F238E27FC236}">
                  <a16:creationId xmlns:a16="http://schemas.microsoft.com/office/drawing/2014/main" id="{1FA09C45-8DC2-9492-3967-42D899FFA3F6}"/>
                </a:ext>
              </a:extLst>
            </p:cNvPr>
            <p:cNvSpPr txBox="1"/>
            <p:nvPr/>
          </p:nvSpPr>
          <p:spPr>
            <a:xfrm>
              <a:off x="0" y="-66675"/>
              <a:ext cx="1268019" cy="1367507"/>
            </a:xfrm>
            <a:prstGeom prst="rect">
              <a:avLst/>
            </a:prstGeom>
          </p:spPr>
          <p:txBody>
            <a:bodyPr lIns="50800" tIns="50800" rIns="50800" bIns="50800" rtlCol="0" anchor="ctr"/>
            <a:lstStyle/>
            <a:p>
              <a:pPr algn="ctr">
                <a:lnSpc>
                  <a:spcPts val="2800"/>
                </a:lnSpc>
              </a:pPr>
              <a:endParaRPr/>
            </a:p>
          </p:txBody>
        </p:sp>
      </p:grpSp>
      <p:sp>
        <p:nvSpPr>
          <p:cNvPr id="12" name="TextBox 12">
            <a:extLst>
              <a:ext uri="{FF2B5EF4-FFF2-40B4-BE49-F238E27FC236}">
                <a16:creationId xmlns:a16="http://schemas.microsoft.com/office/drawing/2014/main" id="{140E2575-4C20-0100-BB91-FCE514DC5F0D}"/>
              </a:ext>
            </a:extLst>
          </p:cNvPr>
          <p:cNvSpPr txBox="1"/>
          <p:nvPr/>
        </p:nvSpPr>
        <p:spPr>
          <a:xfrm>
            <a:off x="1415329" y="2189159"/>
            <a:ext cx="7300840" cy="938014"/>
          </a:xfrm>
          <a:prstGeom prst="rect">
            <a:avLst/>
          </a:prstGeom>
        </p:spPr>
        <p:txBody>
          <a:bodyPr lIns="0" tIns="0" rIns="0" bIns="0" rtlCol="0" anchor="t">
            <a:spAutoFit/>
          </a:bodyPr>
          <a:lstStyle/>
          <a:p>
            <a:pPr marL="0" lvl="0" indent="0" algn="l">
              <a:lnSpc>
                <a:spcPts val="7699"/>
              </a:lnSpc>
              <a:spcBef>
                <a:spcPct val="0"/>
              </a:spcBef>
            </a:pPr>
            <a:r>
              <a:rPr lang="en-US" sz="5499" u="none" strike="noStrike" spc="-82" dirty="0">
                <a:solidFill>
                  <a:srgbClr val="000000"/>
                </a:solidFill>
                <a:latin typeface="Poppins"/>
                <a:ea typeface="Poppins"/>
                <a:cs typeface="Poppins"/>
                <a:sym typeface="Poppins"/>
              </a:rPr>
              <a:t>CLOSING</a:t>
            </a:r>
            <a:r>
              <a:rPr lang="en-US" sz="5499" spc="-82" dirty="0">
                <a:solidFill>
                  <a:srgbClr val="000000"/>
                </a:solidFill>
                <a:latin typeface="Poppins"/>
                <a:ea typeface="Poppins"/>
                <a:cs typeface="Poppins"/>
                <a:sym typeface="Poppins"/>
              </a:rPr>
              <a:t> </a:t>
            </a:r>
            <a:r>
              <a:rPr lang="en-US" sz="5499" u="none" strike="noStrike" spc="-82" dirty="0">
                <a:solidFill>
                  <a:srgbClr val="000000"/>
                </a:solidFill>
                <a:latin typeface="Poppins"/>
                <a:ea typeface="Poppins"/>
                <a:cs typeface="Poppins"/>
                <a:sym typeface="Poppins"/>
              </a:rPr>
              <a:t>STATEMENT</a:t>
            </a:r>
          </a:p>
        </p:txBody>
      </p:sp>
      <p:sp>
        <p:nvSpPr>
          <p:cNvPr id="13" name="TextBox 13">
            <a:extLst>
              <a:ext uri="{FF2B5EF4-FFF2-40B4-BE49-F238E27FC236}">
                <a16:creationId xmlns:a16="http://schemas.microsoft.com/office/drawing/2014/main" id="{7FF6E1CB-6695-9723-DC6C-ED083C16F37A}"/>
              </a:ext>
            </a:extLst>
          </p:cNvPr>
          <p:cNvSpPr txBox="1"/>
          <p:nvPr/>
        </p:nvSpPr>
        <p:spPr>
          <a:xfrm>
            <a:off x="1600200" y="3630589"/>
            <a:ext cx="15719933" cy="5998117"/>
          </a:xfrm>
          <a:prstGeom prst="rect">
            <a:avLst/>
          </a:prstGeom>
        </p:spPr>
        <p:txBody>
          <a:bodyPr wrap="square" lIns="0" tIns="0" rIns="0" bIns="0" rtlCol="0" anchor="t">
            <a:spAutoFit/>
          </a:bodyPr>
          <a:lstStyle/>
          <a:p>
            <a:pPr algn="l">
              <a:lnSpc>
                <a:spcPts val="2659"/>
              </a:lnSpc>
              <a:spcBef>
                <a:spcPct val="0"/>
              </a:spcBef>
            </a:pPr>
            <a:r>
              <a:rPr lang="en-US" sz="1899" i="1" dirty="0">
                <a:latin typeface="Poppins Italics"/>
                <a:ea typeface="Poppins Italics"/>
                <a:cs typeface="Poppins Italics"/>
                <a:sym typeface="Poppins Italics"/>
              </a:rPr>
              <a:t>Under the Gender Pay Gap Information Act 2021, we are required not only to publish data but also to explain the factors driving any gaps and to outline the measures we are taking to address them. We take this responsibility seriously.</a:t>
            </a:r>
          </a:p>
          <a:p>
            <a:pPr algn="l">
              <a:lnSpc>
                <a:spcPts val="2659"/>
              </a:lnSpc>
              <a:spcBef>
                <a:spcPct val="0"/>
              </a:spcBef>
            </a:pPr>
            <a:endParaRPr lang="en-US" sz="1899" i="1" dirty="0">
              <a:latin typeface="Poppins Italics"/>
              <a:ea typeface="Poppins Italics"/>
              <a:cs typeface="Poppins Italics"/>
              <a:sym typeface="Poppins Italics"/>
            </a:endParaRPr>
          </a:p>
          <a:p>
            <a:pPr algn="l">
              <a:lnSpc>
                <a:spcPts val="2659"/>
              </a:lnSpc>
              <a:spcBef>
                <a:spcPct val="0"/>
              </a:spcBef>
            </a:pPr>
            <a:r>
              <a:rPr lang="en-US" sz="1899" i="1" dirty="0">
                <a:latin typeface="Poppins Italics"/>
                <a:ea typeface="Poppins Italics"/>
                <a:cs typeface="Poppins Italics"/>
                <a:sym typeface="Poppins Italics"/>
              </a:rPr>
              <a:t>This report is an important step in our ongoing journey to foster a workplace where everyone feels valued, respected, and supported. It provides a clear view of where we are now and what we are doing to improve. But transparency is more than a compliance exercise for us; it is an expression of our values. By sharing our results openly, we hold ourselves accountable to our employees, our volunteers, our donors, and the communities we serve.</a:t>
            </a:r>
          </a:p>
          <a:p>
            <a:pPr algn="l">
              <a:lnSpc>
                <a:spcPts val="2659"/>
              </a:lnSpc>
              <a:spcBef>
                <a:spcPct val="0"/>
              </a:spcBef>
            </a:pPr>
            <a:endParaRPr lang="en-US" sz="1899" i="1" dirty="0">
              <a:latin typeface="Poppins Italics"/>
              <a:ea typeface="Poppins Italics"/>
              <a:cs typeface="Poppins Italics"/>
              <a:sym typeface="Poppins Italics"/>
            </a:endParaRPr>
          </a:p>
          <a:p>
            <a:pPr algn="l">
              <a:lnSpc>
                <a:spcPts val="2659"/>
              </a:lnSpc>
              <a:spcBef>
                <a:spcPct val="0"/>
              </a:spcBef>
            </a:pPr>
            <a:r>
              <a:rPr lang="en-US" sz="1899" i="1" dirty="0">
                <a:latin typeface="Poppins Italics"/>
                <a:ea typeface="Poppins Italics"/>
                <a:cs typeface="Poppins Italics"/>
                <a:sym typeface="Poppins Italics"/>
              </a:rPr>
              <a:t>As a not-for-profit organisation, our success is built on the passion, commitment, and expertise of the people who work and </a:t>
            </a:r>
            <a:r>
              <a:rPr lang="en-US" sz="1899" i="1" dirty="0">
                <a:latin typeface="Poppins Italics"/>
                <a:cs typeface="Poppins Italics"/>
                <a:sym typeface="Poppins Italics"/>
              </a:rPr>
              <a:t>volunteer with us. We are fortunate to have a workforce driven by purpose and a belief in positive change. </a:t>
            </a:r>
            <a:r>
              <a:rPr lang="en-IE" sz="1899" i="1" dirty="0">
                <a:latin typeface="Poppins Italics"/>
                <a:cs typeface="Poppins Italics"/>
              </a:rPr>
              <a:t>I want to thank all our employees, partners, and stakeholders for their continued commitment to our work and for helping us to sustain an organisation that reflects the values we stand for. Together, we can continue to build a workplace and a society where fairness, inclusion, and opportunity are at the heart of everything we do.</a:t>
            </a:r>
          </a:p>
          <a:p>
            <a:endParaRPr lang="en-IE" sz="1899" i="1" dirty="0">
              <a:latin typeface="Poppins Italics"/>
              <a:cs typeface="Poppins Italics"/>
            </a:endParaRPr>
          </a:p>
          <a:p>
            <a:r>
              <a:rPr lang="en-IE" sz="1899" i="1" dirty="0">
                <a:latin typeface="Poppins Italics"/>
                <a:cs typeface="Poppins Italics"/>
              </a:rPr>
              <a:t>Mark Byrne</a:t>
            </a:r>
          </a:p>
          <a:p>
            <a:r>
              <a:rPr lang="en-IE" sz="1899" i="1" dirty="0">
                <a:latin typeface="Poppins Italics"/>
                <a:cs typeface="Poppins Italics"/>
              </a:rPr>
              <a:t>Chief Executive Officer</a:t>
            </a:r>
          </a:p>
          <a:p>
            <a:r>
              <a:rPr lang="en-IE" sz="1899" i="1" dirty="0">
                <a:latin typeface="Poppins Italics"/>
                <a:cs typeface="Poppins Italics"/>
              </a:rPr>
              <a:t>Chime</a:t>
            </a:r>
          </a:p>
          <a:p>
            <a:pPr algn="l">
              <a:lnSpc>
                <a:spcPts val="2659"/>
              </a:lnSpc>
              <a:spcBef>
                <a:spcPct val="0"/>
              </a:spcBef>
            </a:pPr>
            <a:endParaRPr lang="en-US" sz="1899" i="1" dirty="0">
              <a:latin typeface="Poppins Italics"/>
              <a:ea typeface="Poppins Italics"/>
              <a:cs typeface="Poppins Italics"/>
              <a:sym typeface="Poppins Italics"/>
            </a:endParaRPr>
          </a:p>
        </p:txBody>
      </p:sp>
      <p:pic>
        <p:nvPicPr>
          <p:cNvPr id="5" name="Picture 4">
            <a:extLst>
              <a:ext uri="{FF2B5EF4-FFF2-40B4-BE49-F238E27FC236}">
                <a16:creationId xmlns:a16="http://schemas.microsoft.com/office/drawing/2014/main" id="{15426AB9-9D60-28CF-6F37-0A8089188AC1}"/>
              </a:ext>
            </a:extLst>
          </p:cNvPr>
          <p:cNvPicPr>
            <a:picLocks noChangeAspect="1"/>
          </p:cNvPicPr>
          <p:nvPr/>
        </p:nvPicPr>
        <p:blipFill>
          <a:blip r:embed="rId3"/>
          <a:stretch>
            <a:fillRect/>
          </a:stretch>
        </p:blipFill>
        <p:spPr>
          <a:xfrm>
            <a:off x="228601" y="319248"/>
            <a:ext cx="1981199" cy="750805"/>
          </a:xfrm>
          <a:prstGeom prst="rect">
            <a:avLst/>
          </a:prstGeom>
        </p:spPr>
      </p:pic>
    </p:spTree>
    <p:extLst>
      <p:ext uri="{BB962C8B-B14F-4D97-AF65-F5344CB8AC3E}">
        <p14:creationId xmlns:p14="http://schemas.microsoft.com/office/powerpoint/2010/main" val="2521224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4892396"/>
            <a:chOff x="0" y="0"/>
            <a:chExt cx="24384000" cy="6523194"/>
          </a:xfrm>
        </p:grpSpPr>
        <p:pic>
          <p:nvPicPr>
            <p:cNvPr id="3" name="Picture 3" descr="People in an office"/>
            <p:cNvPicPr>
              <a:picLocks noChangeAspect="1"/>
            </p:cNvPicPr>
            <p:nvPr/>
          </p:nvPicPr>
          <p:blipFill>
            <a:blip r:embed="rId3">
              <a:extLst>
                <a:ext uri="{28A0092B-C50C-407E-A947-70E740481C1C}">
                  <a14:useLocalDpi xmlns:a14="http://schemas.microsoft.com/office/drawing/2010/main" val="0"/>
                </a:ext>
              </a:extLst>
            </a:blip>
            <a:srcRect t="43707" b="8669"/>
            <a:stretch>
              <a:fillRect/>
            </a:stretch>
          </p:blipFill>
          <p:spPr>
            <a:xfrm flipH="1">
              <a:off x="0" y="0"/>
              <a:ext cx="24384000" cy="6523194"/>
            </a:xfrm>
            <a:prstGeom prst="rect">
              <a:avLst/>
            </a:prstGeom>
          </p:spPr>
        </p:pic>
      </p:grpSp>
      <p:grpSp>
        <p:nvGrpSpPr>
          <p:cNvPr id="4" name="Group 4"/>
          <p:cNvGrpSpPr/>
          <p:nvPr/>
        </p:nvGrpSpPr>
        <p:grpSpPr>
          <a:xfrm>
            <a:off x="1827396" y="3247843"/>
            <a:ext cx="3289106" cy="3289106"/>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IE"/>
            </a:p>
          </p:txBody>
        </p:sp>
        <p:sp>
          <p:nvSpPr>
            <p:cNvPr id="6" name="TextBox 6"/>
            <p:cNvSpPr txBox="1"/>
            <p:nvPr/>
          </p:nvSpPr>
          <p:spPr>
            <a:xfrm>
              <a:off x="76200" y="19050"/>
              <a:ext cx="660400" cy="717550"/>
            </a:xfrm>
            <a:prstGeom prst="rect">
              <a:avLst/>
            </a:prstGeom>
          </p:spPr>
          <p:txBody>
            <a:bodyPr lIns="50800" tIns="50800" rIns="50800" bIns="50800" rtlCol="0" anchor="ctr"/>
            <a:lstStyle/>
            <a:p>
              <a:pPr algn="ctr">
                <a:lnSpc>
                  <a:spcPts val="2940"/>
                </a:lnSpc>
              </a:pPr>
              <a:endParaRPr/>
            </a:p>
          </p:txBody>
        </p:sp>
      </p:grpSp>
      <p:grpSp>
        <p:nvGrpSpPr>
          <p:cNvPr id="7" name="Group 7"/>
          <p:cNvGrpSpPr/>
          <p:nvPr/>
        </p:nvGrpSpPr>
        <p:grpSpPr>
          <a:xfrm>
            <a:off x="13112692" y="3247843"/>
            <a:ext cx="3289106" cy="3289106"/>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IE"/>
            </a:p>
          </p:txBody>
        </p:sp>
        <p:sp>
          <p:nvSpPr>
            <p:cNvPr id="9" name="TextBox 9"/>
            <p:cNvSpPr txBox="1"/>
            <p:nvPr/>
          </p:nvSpPr>
          <p:spPr>
            <a:xfrm>
              <a:off x="76200" y="19050"/>
              <a:ext cx="660400" cy="717550"/>
            </a:xfrm>
            <a:prstGeom prst="rect">
              <a:avLst/>
            </a:prstGeom>
          </p:spPr>
          <p:txBody>
            <a:bodyPr lIns="50800" tIns="50800" rIns="50800" bIns="50800" rtlCol="0" anchor="ctr"/>
            <a:lstStyle/>
            <a:p>
              <a:pPr algn="ctr">
                <a:lnSpc>
                  <a:spcPts val="2940"/>
                </a:lnSpc>
              </a:pPr>
              <a:endParaRPr/>
            </a:p>
          </p:txBody>
        </p:sp>
      </p:grpSp>
      <p:grpSp>
        <p:nvGrpSpPr>
          <p:cNvPr id="10" name="Group 10"/>
          <p:cNvGrpSpPr/>
          <p:nvPr/>
        </p:nvGrpSpPr>
        <p:grpSpPr>
          <a:xfrm>
            <a:off x="7499447" y="3247843"/>
            <a:ext cx="3289106" cy="328910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IE"/>
            </a:p>
          </p:txBody>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ts val="2940"/>
                </a:lnSpc>
              </a:pPr>
              <a:endParaRPr/>
            </a:p>
          </p:txBody>
        </p:sp>
      </p:grpSp>
      <p:sp>
        <p:nvSpPr>
          <p:cNvPr id="14" name="Freeform 14"/>
          <p:cNvSpPr/>
          <p:nvPr/>
        </p:nvSpPr>
        <p:spPr>
          <a:xfrm>
            <a:off x="16751247" y="9559157"/>
            <a:ext cx="1428721" cy="655998"/>
          </a:xfrm>
          <a:custGeom>
            <a:avLst/>
            <a:gdLst/>
            <a:ahLst/>
            <a:cxnLst/>
            <a:rect l="l" t="t" r="r" b="b"/>
            <a:pathLst>
              <a:path w="1428721" h="655998">
                <a:moveTo>
                  <a:pt x="0" y="0"/>
                </a:moveTo>
                <a:lnTo>
                  <a:pt x="1428722" y="0"/>
                </a:lnTo>
                <a:lnTo>
                  <a:pt x="1428722" y="655998"/>
                </a:lnTo>
                <a:lnTo>
                  <a:pt x="0" y="655998"/>
                </a:lnTo>
                <a:lnTo>
                  <a:pt x="0" y="0"/>
                </a:lnTo>
                <a:close/>
              </a:path>
            </a:pathLst>
          </a:custGeom>
          <a:blipFill>
            <a:blip r:embed="rId4"/>
            <a:stretch>
              <a:fillRect/>
            </a:stretch>
          </a:blipFill>
        </p:spPr>
        <p:txBody>
          <a:bodyPr/>
          <a:lstStyle/>
          <a:p>
            <a:endParaRPr lang="en-IE"/>
          </a:p>
        </p:txBody>
      </p:sp>
      <p:sp>
        <p:nvSpPr>
          <p:cNvPr id="15" name="Freeform 15"/>
          <p:cNvSpPr/>
          <p:nvPr/>
        </p:nvSpPr>
        <p:spPr>
          <a:xfrm>
            <a:off x="2752051" y="3913693"/>
            <a:ext cx="1439796" cy="1747855"/>
          </a:xfrm>
          <a:custGeom>
            <a:avLst/>
            <a:gdLst/>
            <a:ahLst/>
            <a:cxnLst/>
            <a:rect l="l" t="t" r="r" b="b"/>
            <a:pathLst>
              <a:path w="1439796" h="1747855">
                <a:moveTo>
                  <a:pt x="0" y="0"/>
                </a:moveTo>
                <a:lnTo>
                  <a:pt x="1439796" y="0"/>
                </a:lnTo>
                <a:lnTo>
                  <a:pt x="1439796" y="1747855"/>
                </a:lnTo>
                <a:lnTo>
                  <a:pt x="0" y="17478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E"/>
          </a:p>
        </p:txBody>
      </p:sp>
      <p:sp>
        <p:nvSpPr>
          <p:cNvPr id="16" name="Freeform 16"/>
          <p:cNvSpPr/>
          <p:nvPr/>
        </p:nvSpPr>
        <p:spPr>
          <a:xfrm>
            <a:off x="8467798" y="3913693"/>
            <a:ext cx="1352403" cy="1747855"/>
          </a:xfrm>
          <a:custGeom>
            <a:avLst/>
            <a:gdLst/>
            <a:ahLst/>
            <a:cxnLst/>
            <a:rect l="l" t="t" r="r" b="b"/>
            <a:pathLst>
              <a:path w="1352403" h="1747855">
                <a:moveTo>
                  <a:pt x="0" y="0"/>
                </a:moveTo>
                <a:lnTo>
                  <a:pt x="1352404" y="0"/>
                </a:lnTo>
                <a:lnTo>
                  <a:pt x="1352404" y="1747855"/>
                </a:lnTo>
                <a:lnTo>
                  <a:pt x="0" y="17478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E"/>
          </a:p>
        </p:txBody>
      </p:sp>
      <p:sp>
        <p:nvSpPr>
          <p:cNvPr id="17" name="Freeform 17"/>
          <p:cNvSpPr/>
          <p:nvPr/>
        </p:nvSpPr>
        <p:spPr>
          <a:xfrm>
            <a:off x="13988668" y="3913693"/>
            <a:ext cx="1575255" cy="1747855"/>
          </a:xfrm>
          <a:custGeom>
            <a:avLst/>
            <a:gdLst/>
            <a:ahLst/>
            <a:cxnLst/>
            <a:rect l="l" t="t" r="r" b="b"/>
            <a:pathLst>
              <a:path w="1575255" h="1747855">
                <a:moveTo>
                  <a:pt x="0" y="0"/>
                </a:moveTo>
                <a:lnTo>
                  <a:pt x="1575254" y="0"/>
                </a:lnTo>
                <a:lnTo>
                  <a:pt x="1575254" y="1747855"/>
                </a:lnTo>
                <a:lnTo>
                  <a:pt x="0" y="17478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E"/>
          </a:p>
        </p:txBody>
      </p:sp>
      <p:sp>
        <p:nvSpPr>
          <p:cNvPr id="18" name="TextBox 18"/>
          <p:cNvSpPr txBox="1"/>
          <p:nvPr/>
        </p:nvSpPr>
        <p:spPr>
          <a:xfrm>
            <a:off x="1315819" y="6140489"/>
            <a:ext cx="4400324" cy="2586029"/>
          </a:xfrm>
          <a:prstGeom prst="rect">
            <a:avLst/>
          </a:prstGeom>
        </p:spPr>
        <p:txBody>
          <a:bodyPr lIns="0" tIns="0" rIns="0" bIns="0" rtlCol="0" anchor="t">
            <a:spAutoFit/>
          </a:bodyPr>
          <a:lstStyle/>
          <a:p>
            <a:pPr algn="ctr">
              <a:lnSpc>
                <a:spcPts val="3409"/>
              </a:lnSpc>
            </a:pPr>
            <a:r>
              <a:rPr lang="en-US" sz="2199" dirty="0">
                <a:solidFill>
                  <a:srgbClr val="000000"/>
                </a:solidFill>
                <a:latin typeface="Poppins"/>
                <a:ea typeface="Poppins"/>
                <a:cs typeface="Poppins"/>
                <a:sym typeface="Poppins"/>
              </a:rPr>
              <a:t>Chime's comprehensive 2025 Gender Pay Gap Report showcases the company's commitment to addressing gender imbalances in the workplace. </a:t>
            </a:r>
          </a:p>
        </p:txBody>
      </p:sp>
      <p:sp>
        <p:nvSpPr>
          <p:cNvPr id="19" name="TextBox 19"/>
          <p:cNvSpPr txBox="1"/>
          <p:nvPr/>
        </p:nvSpPr>
        <p:spPr>
          <a:xfrm>
            <a:off x="12557083" y="6140489"/>
            <a:ext cx="4400324" cy="2997835"/>
          </a:xfrm>
          <a:prstGeom prst="rect">
            <a:avLst/>
          </a:prstGeom>
        </p:spPr>
        <p:txBody>
          <a:bodyPr lIns="0" tIns="0" rIns="0" bIns="0" rtlCol="0" anchor="t">
            <a:spAutoFit/>
          </a:bodyPr>
          <a:lstStyle/>
          <a:p>
            <a:pPr algn="ctr">
              <a:lnSpc>
                <a:spcPts val="3409"/>
              </a:lnSpc>
            </a:pPr>
            <a:r>
              <a:rPr lang="en-US" sz="2199">
                <a:solidFill>
                  <a:srgbClr val="000000"/>
                </a:solidFill>
                <a:latin typeface="Poppins"/>
                <a:ea typeface="Poppins"/>
                <a:cs typeface="Poppins"/>
                <a:sym typeface="Poppins"/>
              </a:rPr>
              <a:t>The report serves as a valuable resource for stakeholders, employees, and industry peers, showcasing Ireland's leadership in promoting gender equality and driving meaningful change.</a:t>
            </a:r>
          </a:p>
        </p:txBody>
      </p:sp>
      <p:sp>
        <p:nvSpPr>
          <p:cNvPr id="20" name="TextBox 20"/>
          <p:cNvSpPr txBox="1"/>
          <p:nvPr/>
        </p:nvSpPr>
        <p:spPr>
          <a:xfrm>
            <a:off x="6943838" y="6140489"/>
            <a:ext cx="4400324" cy="2569210"/>
          </a:xfrm>
          <a:prstGeom prst="rect">
            <a:avLst/>
          </a:prstGeom>
        </p:spPr>
        <p:txBody>
          <a:bodyPr lIns="0" tIns="0" rIns="0" bIns="0" rtlCol="0" anchor="t">
            <a:spAutoFit/>
          </a:bodyPr>
          <a:lstStyle/>
          <a:p>
            <a:pPr algn="ctr">
              <a:lnSpc>
                <a:spcPts val="3409"/>
              </a:lnSpc>
            </a:pPr>
            <a:r>
              <a:rPr lang="en-US" sz="2199">
                <a:solidFill>
                  <a:srgbClr val="000000"/>
                </a:solidFill>
                <a:latin typeface="Poppins"/>
                <a:ea typeface="Poppins"/>
                <a:cs typeface="Poppins"/>
                <a:sym typeface="Poppins"/>
              </a:rPr>
              <a:t>By transparently sharing their results and planned initiatives, the organisation demonstrates its dedication to fostering a more equitable and inclusive work environment.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751247" y="9559157"/>
            <a:ext cx="1428721" cy="655998"/>
          </a:xfrm>
          <a:custGeom>
            <a:avLst/>
            <a:gdLst/>
            <a:ahLst/>
            <a:cxnLst/>
            <a:rect l="l" t="t" r="r" b="b"/>
            <a:pathLst>
              <a:path w="1428721" h="655998">
                <a:moveTo>
                  <a:pt x="0" y="0"/>
                </a:moveTo>
                <a:lnTo>
                  <a:pt x="1428722" y="0"/>
                </a:lnTo>
                <a:lnTo>
                  <a:pt x="1428722" y="655998"/>
                </a:lnTo>
                <a:lnTo>
                  <a:pt x="0" y="655998"/>
                </a:lnTo>
                <a:lnTo>
                  <a:pt x="0" y="0"/>
                </a:lnTo>
                <a:close/>
              </a:path>
            </a:pathLst>
          </a:custGeom>
          <a:blipFill>
            <a:blip r:embed="rId3"/>
            <a:stretch>
              <a:fillRect/>
            </a:stretch>
          </a:blipFill>
        </p:spPr>
        <p:txBody>
          <a:bodyPr/>
          <a:lstStyle/>
          <a:p>
            <a:endParaRPr lang="en-IE"/>
          </a:p>
        </p:txBody>
      </p:sp>
      <p:grpSp>
        <p:nvGrpSpPr>
          <p:cNvPr id="3" name="Group 3"/>
          <p:cNvGrpSpPr/>
          <p:nvPr/>
        </p:nvGrpSpPr>
        <p:grpSpPr>
          <a:xfrm>
            <a:off x="0" y="0"/>
            <a:ext cx="914390" cy="10287000"/>
            <a:chOff x="0" y="0"/>
            <a:chExt cx="240827" cy="2709333"/>
          </a:xfrm>
        </p:grpSpPr>
        <p:sp>
          <p:nvSpPr>
            <p:cNvPr id="4" name="Freeform 4"/>
            <p:cNvSpPr/>
            <p:nvPr/>
          </p:nvSpPr>
          <p:spPr>
            <a:xfrm>
              <a:off x="0" y="0"/>
              <a:ext cx="240827" cy="2709333"/>
            </a:xfrm>
            <a:custGeom>
              <a:avLst/>
              <a:gdLst/>
              <a:ahLst/>
              <a:cxnLst/>
              <a:rect l="l" t="t" r="r" b="b"/>
              <a:pathLst>
                <a:path w="240827" h="2709333">
                  <a:moveTo>
                    <a:pt x="0" y="0"/>
                  </a:moveTo>
                  <a:lnTo>
                    <a:pt x="240827" y="0"/>
                  </a:lnTo>
                  <a:lnTo>
                    <a:pt x="240827" y="2709333"/>
                  </a:lnTo>
                  <a:lnTo>
                    <a:pt x="0" y="2709333"/>
                  </a:lnTo>
                  <a:close/>
                </a:path>
              </a:pathLst>
            </a:custGeom>
            <a:solidFill>
              <a:srgbClr val="0A1B2A"/>
            </a:solidFill>
          </p:spPr>
          <p:txBody>
            <a:bodyPr/>
            <a:lstStyle/>
            <a:p>
              <a:endParaRPr lang="en-IE"/>
            </a:p>
          </p:txBody>
        </p:sp>
        <p:sp>
          <p:nvSpPr>
            <p:cNvPr id="5" name="TextBox 5"/>
            <p:cNvSpPr txBox="1"/>
            <p:nvPr/>
          </p:nvSpPr>
          <p:spPr>
            <a:xfrm>
              <a:off x="0" y="-57150"/>
              <a:ext cx="240827" cy="2766483"/>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rot="-5400000">
            <a:off x="-4162625" y="4969070"/>
            <a:ext cx="9163441" cy="523876"/>
          </a:xfrm>
          <a:prstGeom prst="rect">
            <a:avLst/>
          </a:prstGeom>
        </p:spPr>
        <p:txBody>
          <a:bodyPr lIns="0" tIns="0" rIns="0" bIns="0" rtlCol="0" anchor="t">
            <a:spAutoFit/>
          </a:bodyPr>
          <a:lstStyle/>
          <a:p>
            <a:pPr algn="l">
              <a:lnSpc>
                <a:spcPts val="4199"/>
              </a:lnSpc>
              <a:spcBef>
                <a:spcPct val="0"/>
              </a:spcBef>
            </a:pPr>
            <a:r>
              <a:rPr lang="en-US" sz="2999" b="1">
                <a:solidFill>
                  <a:srgbClr val="FFFFFF"/>
                </a:solidFill>
                <a:latin typeface="Poppins Bold"/>
                <a:ea typeface="Poppins Bold"/>
                <a:cs typeface="Poppins Bold"/>
                <a:sym typeface="Poppins Bold"/>
              </a:rPr>
              <a:t>APPENDIX: STATUTORY REPORTING</a:t>
            </a:r>
          </a:p>
        </p:txBody>
      </p:sp>
      <p:sp>
        <p:nvSpPr>
          <p:cNvPr id="9" name="TextBox 9"/>
          <p:cNvSpPr txBox="1"/>
          <p:nvPr/>
        </p:nvSpPr>
        <p:spPr>
          <a:xfrm>
            <a:off x="1417986" y="506413"/>
            <a:ext cx="10653934" cy="901700"/>
          </a:xfrm>
          <a:prstGeom prst="rect">
            <a:avLst/>
          </a:prstGeom>
        </p:spPr>
        <p:txBody>
          <a:bodyPr lIns="0" tIns="0" rIns="0" bIns="0" rtlCol="0" anchor="t">
            <a:spAutoFit/>
          </a:bodyPr>
          <a:lstStyle/>
          <a:p>
            <a:pPr algn="l">
              <a:lnSpc>
                <a:spcPts val="7000"/>
              </a:lnSpc>
              <a:spcBef>
                <a:spcPct val="0"/>
              </a:spcBef>
            </a:pPr>
            <a:r>
              <a:rPr lang="en-US" sz="5000" b="1">
                <a:solidFill>
                  <a:srgbClr val="0A1B2A"/>
                </a:solidFill>
                <a:latin typeface="Poppins Bold"/>
                <a:ea typeface="Poppins Bold"/>
                <a:cs typeface="Poppins Bold"/>
                <a:sym typeface="Poppins Bold"/>
              </a:rPr>
              <a:t>GENDER PAY GAP METRICS</a:t>
            </a:r>
          </a:p>
        </p:txBody>
      </p:sp>
      <p:graphicFrame>
        <p:nvGraphicFramePr>
          <p:cNvPr id="10" name="Table 9">
            <a:extLst>
              <a:ext uri="{FF2B5EF4-FFF2-40B4-BE49-F238E27FC236}">
                <a16:creationId xmlns:a16="http://schemas.microsoft.com/office/drawing/2014/main" id="{CEA3576B-B962-3C23-B229-454F2A46378F}"/>
              </a:ext>
            </a:extLst>
          </p:cNvPr>
          <p:cNvGraphicFramePr>
            <a:graphicFrameLocks noGrp="1"/>
          </p:cNvGraphicFramePr>
          <p:nvPr>
            <p:extLst>
              <p:ext uri="{D42A27DB-BD31-4B8C-83A1-F6EECF244321}">
                <p14:modId xmlns:p14="http://schemas.microsoft.com/office/powerpoint/2010/main" val="2256549599"/>
              </p:ext>
            </p:extLst>
          </p:nvPr>
        </p:nvGraphicFramePr>
        <p:xfrm>
          <a:off x="1676400" y="1638300"/>
          <a:ext cx="15773400" cy="7772400"/>
        </p:xfrm>
        <a:graphic>
          <a:graphicData uri="http://schemas.openxmlformats.org/drawingml/2006/table">
            <a:tbl>
              <a:tblPr>
                <a:tableStyleId>{F5AB1C69-6EDB-4FF4-983F-18BD219EF322}</a:tableStyleId>
              </a:tblPr>
              <a:tblGrid>
                <a:gridCol w="13801727">
                  <a:extLst>
                    <a:ext uri="{9D8B030D-6E8A-4147-A177-3AD203B41FA5}">
                      <a16:colId xmlns:a16="http://schemas.microsoft.com/office/drawing/2014/main" val="3462841669"/>
                    </a:ext>
                  </a:extLst>
                </a:gridCol>
                <a:gridCol w="1971673">
                  <a:extLst>
                    <a:ext uri="{9D8B030D-6E8A-4147-A177-3AD203B41FA5}">
                      <a16:colId xmlns:a16="http://schemas.microsoft.com/office/drawing/2014/main" val="2795830532"/>
                    </a:ext>
                  </a:extLst>
                </a:gridCol>
              </a:tblGrid>
              <a:tr h="388620">
                <a:tc>
                  <a:txBody>
                    <a:bodyPr/>
                    <a:lstStyle/>
                    <a:p>
                      <a:pPr marL="95250" indent="0" algn="l" fontAlgn="b">
                        <a:buFont typeface="+mj-lt"/>
                        <a:buNone/>
                      </a:pPr>
                      <a:r>
                        <a:rPr lang="en-US" sz="1600" u="none" strike="noStrike" dirty="0">
                          <a:effectLst/>
                          <a:latin typeface="Poppins" panose="00000500000000000000" pitchFamily="2" charset="0"/>
                          <a:cs typeface="Poppins" panose="00000500000000000000" pitchFamily="2" charset="0"/>
                        </a:rPr>
                        <a:t>1. Mean hourly gender pay gap (all)</a:t>
                      </a:r>
                      <a:endParaRPr lang="en-US" sz="1600" b="0" i="0" u="none" strike="noStrike" dirty="0">
                        <a:solidFill>
                          <a:srgbClr val="000000"/>
                        </a:solidFill>
                        <a:effectLst/>
                        <a:latin typeface="Poppins" panose="00000500000000000000" pitchFamily="2" charset="0"/>
                        <a:cs typeface="Poppins" panose="00000500000000000000" pitchFamily="2" charset="0"/>
                      </a:endParaRPr>
                    </a:p>
                  </a:txBody>
                  <a:tcPr marL="5090" marR="5090" marT="5090" marB="0" anchor="ctr">
                    <a:solidFill>
                      <a:srgbClr val="F5F9F8"/>
                    </a:solidFill>
                  </a:tcPr>
                </a:tc>
                <a:tc>
                  <a:txBody>
                    <a:bodyPr/>
                    <a:lstStyle/>
                    <a:p>
                      <a:pPr algn="ctr" fontAlgn="b">
                        <a:buNone/>
                      </a:pPr>
                      <a:r>
                        <a:rPr lang="en-IE" sz="1400" u="none" strike="noStrike" dirty="0">
                          <a:effectLst/>
                          <a:latin typeface="Poppins" panose="00000500000000000000" pitchFamily="2" charset="0"/>
                          <a:cs typeface="Poppins" panose="00000500000000000000" pitchFamily="2" charset="0"/>
                        </a:rPr>
                        <a:t>7.4 %</a:t>
                      </a:r>
                    </a:p>
                  </a:txBody>
                  <a:tcPr marL="5090" marR="5090" marT="5090" marB="0" anchor="ctr">
                    <a:solidFill>
                      <a:srgbClr val="F5F9F8"/>
                    </a:solidFill>
                  </a:tcPr>
                </a:tc>
                <a:extLst>
                  <a:ext uri="{0D108BD9-81ED-4DB2-BD59-A6C34878D82A}">
                    <a16:rowId xmlns:a16="http://schemas.microsoft.com/office/drawing/2014/main" val="3369710184"/>
                  </a:ext>
                </a:extLst>
              </a:tr>
              <a:tr h="388620">
                <a:tc>
                  <a:txBody>
                    <a:bodyPr/>
                    <a:lstStyle/>
                    <a:p>
                      <a:pPr marL="95250" indent="0" algn="l" fontAlgn="b">
                        <a:buFont typeface="+mj-lt"/>
                        <a:buNone/>
                      </a:pPr>
                      <a:r>
                        <a:rPr lang="en-US" sz="1600" u="none" strike="noStrike" dirty="0">
                          <a:effectLst/>
                          <a:latin typeface="Poppins" panose="00000500000000000000" pitchFamily="2" charset="0"/>
                          <a:cs typeface="Poppins" panose="00000500000000000000" pitchFamily="2" charset="0"/>
                        </a:rPr>
                        <a:t>2. Mean hourly gender pay gap (part-time)</a:t>
                      </a:r>
                      <a:endParaRPr lang="en-US" sz="1600" b="0" i="0" u="none" strike="noStrike" dirty="0">
                        <a:solidFill>
                          <a:srgbClr val="000000"/>
                        </a:solidFill>
                        <a:effectLst/>
                        <a:latin typeface="Poppins" panose="00000500000000000000" pitchFamily="2" charset="0"/>
                        <a:cs typeface="Poppins" panose="00000500000000000000" pitchFamily="2" charset="0"/>
                      </a:endParaRPr>
                    </a:p>
                  </a:txBody>
                  <a:tcPr marL="5090" marR="5090" marT="5090" marB="0" anchor="ctr">
                    <a:solidFill>
                      <a:srgbClr val="E5EFEC"/>
                    </a:solidFill>
                  </a:tcPr>
                </a:tc>
                <a:tc>
                  <a:txBody>
                    <a:bodyPr/>
                    <a:lstStyle/>
                    <a:p>
                      <a:pPr algn="ctr" fontAlgn="b">
                        <a:buNone/>
                      </a:pPr>
                      <a:r>
                        <a:rPr lang="en-IE" sz="1400" u="none" strike="noStrike" dirty="0">
                          <a:effectLst/>
                          <a:latin typeface="Poppins" panose="00000500000000000000" pitchFamily="2" charset="0"/>
                          <a:cs typeface="Poppins" panose="00000500000000000000" pitchFamily="2" charset="0"/>
                        </a:rPr>
                        <a:t> N/A</a:t>
                      </a:r>
                      <a:endParaRPr lang="en-IE" sz="1400" b="0" i="0" u="none" strike="noStrike" dirty="0">
                        <a:solidFill>
                          <a:srgbClr val="000000"/>
                        </a:solidFill>
                        <a:effectLst/>
                        <a:latin typeface="Poppins" panose="00000500000000000000" pitchFamily="2" charset="0"/>
                        <a:cs typeface="Poppins" panose="00000500000000000000" pitchFamily="2" charset="0"/>
                      </a:endParaRPr>
                    </a:p>
                  </a:txBody>
                  <a:tcPr marL="5090" marR="5090" marT="5090" marB="0" anchor="ctr">
                    <a:solidFill>
                      <a:srgbClr val="E5EFEC"/>
                    </a:solidFill>
                  </a:tcPr>
                </a:tc>
                <a:extLst>
                  <a:ext uri="{0D108BD9-81ED-4DB2-BD59-A6C34878D82A}">
                    <a16:rowId xmlns:a16="http://schemas.microsoft.com/office/drawing/2014/main" val="3896414548"/>
                  </a:ext>
                </a:extLst>
              </a:tr>
              <a:tr h="388620">
                <a:tc>
                  <a:txBody>
                    <a:bodyPr/>
                    <a:lstStyle/>
                    <a:p>
                      <a:pPr marL="95250" indent="0" algn="l" fontAlgn="b">
                        <a:buFont typeface="+mj-lt"/>
                        <a:buNone/>
                      </a:pPr>
                      <a:r>
                        <a:rPr lang="en-US" sz="1600" u="none" strike="noStrike" dirty="0">
                          <a:effectLst/>
                          <a:latin typeface="Poppins" panose="00000500000000000000" pitchFamily="2" charset="0"/>
                          <a:cs typeface="Poppins" panose="00000500000000000000" pitchFamily="2" charset="0"/>
                        </a:rPr>
                        <a:t>3. Mean hourly gender pay gap (temporary)</a:t>
                      </a:r>
                      <a:endParaRPr lang="en-US" sz="1600" b="0" i="0" u="none" strike="noStrike" dirty="0">
                        <a:solidFill>
                          <a:srgbClr val="000000"/>
                        </a:solidFill>
                        <a:effectLst/>
                        <a:latin typeface="Poppins" panose="00000500000000000000" pitchFamily="2" charset="0"/>
                        <a:cs typeface="Poppins" panose="00000500000000000000" pitchFamily="2" charset="0"/>
                      </a:endParaRPr>
                    </a:p>
                  </a:txBody>
                  <a:tcPr marL="5090" marR="5090" marT="5090" marB="0" anchor="ctr">
                    <a:solidFill>
                      <a:srgbClr val="F5F9F8"/>
                    </a:solidFill>
                  </a:tcPr>
                </a:tc>
                <a:tc>
                  <a:txBody>
                    <a:bodyPr/>
                    <a:lstStyle/>
                    <a:p>
                      <a:pPr algn="ctr" fontAlgn="b">
                        <a:buNone/>
                      </a:pPr>
                      <a:r>
                        <a:rPr lang="en-IE" sz="1400" u="none" strike="noStrike" dirty="0">
                          <a:effectLst/>
                          <a:latin typeface="Poppins" panose="00000500000000000000" pitchFamily="2" charset="0"/>
                          <a:cs typeface="Poppins" panose="00000500000000000000" pitchFamily="2" charset="0"/>
                        </a:rPr>
                        <a:t> N/A</a:t>
                      </a:r>
                      <a:endParaRPr lang="en-IE" sz="1400" b="0" i="0" u="none" strike="noStrike" dirty="0">
                        <a:solidFill>
                          <a:srgbClr val="000000"/>
                        </a:solidFill>
                        <a:effectLst/>
                        <a:latin typeface="Poppins" panose="00000500000000000000" pitchFamily="2" charset="0"/>
                        <a:cs typeface="Poppins" panose="00000500000000000000" pitchFamily="2" charset="0"/>
                      </a:endParaRPr>
                    </a:p>
                  </a:txBody>
                  <a:tcPr marL="5090" marR="5090" marT="5090" marB="0" anchor="ctr">
                    <a:solidFill>
                      <a:srgbClr val="F5F9F8"/>
                    </a:solidFill>
                  </a:tcPr>
                </a:tc>
                <a:extLst>
                  <a:ext uri="{0D108BD9-81ED-4DB2-BD59-A6C34878D82A}">
                    <a16:rowId xmlns:a16="http://schemas.microsoft.com/office/drawing/2014/main" val="2698009968"/>
                  </a:ext>
                </a:extLst>
              </a:tr>
              <a:tr h="388620">
                <a:tc>
                  <a:txBody>
                    <a:bodyPr/>
                    <a:lstStyle/>
                    <a:p>
                      <a:pPr marL="95250" indent="0" algn="l" fontAlgn="b">
                        <a:buFont typeface="+mj-lt"/>
                        <a:buNone/>
                      </a:pPr>
                      <a:r>
                        <a:rPr lang="en-US" sz="1600" u="none" strike="noStrike" dirty="0">
                          <a:effectLst/>
                          <a:latin typeface="Poppins" panose="00000500000000000000" pitchFamily="2" charset="0"/>
                          <a:cs typeface="Poppins" panose="00000500000000000000" pitchFamily="2" charset="0"/>
                        </a:rPr>
                        <a:t>4. Median hourly gender pay gap (all)</a:t>
                      </a:r>
                      <a:endParaRPr lang="en-US" sz="1600" b="0" i="0" u="none" strike="noStrike" dirty="0">
                        <a:solidFill>
                          <a:srgbClr val="000000"/>
                        </a:solidFill>
                        <a:effectLst/>
                        <a:latin typeface="Poppins" panose="00000500000000000000" pitchFamily="2" charset="0"/>
                        <a:cs typeface="Poppins" panose="00000500000000000000" pitchFamily="2" charset="0"/>
                      </a:endParaRPr>
                    </a:p>
                  </a:txBody>
                  <a:tcPr marL="5090" marR="5090" marT="5090" marB="0" anchor="ctr">
                    <a:solidFill>
                      <a:srgbClr val="E5EFEC"/>
                    </a:solidFill>
                  </a:tcPr>
                </a:tc>
                <a:tc>
                  <a:txBody>
                    <a:bodyPr/>
                    <a:lstStyle/>
                    <a:p>
                      <a:pPr algn="ctr" fontAlgn="b">
                        <a:buNone/>
                      </a:pPr>
                      <a:r>
                        <a:rPr lang="en-IE" sz="1400" u="none" strike="noStrike" dirty="0">
                          <a:effectLst/>
                          <a:latin typeface="Poppins" panose="00000500000000000000" pitchFamily="2" charset="0"/>
                          <a:cs typeface="Poppins" panose="00000500000000000000" pitchFamily="2" charset="0"/>
                        </a:rPr>
                        <a:t> 0.5%</a:t>
                      </a:r>
                      <a:endParaRPr lang="en-IE" sz="1400" b="0" i="0" u="none" strike="noStrike" dirty="0">
                        <a:solidFill>
                          <a:srgbClr val="000000"/>
                        </a:solidFill>
                        <a:effectLst/>
                        <a:latin typeface="Poppins" panose="00000500000000000000" pitchFamily="2" charset="0"/>
                        <a:cs typeface="Poppins" panose="00000500000000000000" pitchFamily="2" charset="0"/>
                      </a:endParaRPr>
                    </a:p>
                  </a:txBody>
                  <a:tcPr marL="5090" marR="5090" marT="5090" marB="0" anchor="ctr">
                    <a:solidFill>
                      <a:srgbClr val="E5EFEC"/>
                    </a:solidFill>
                  </a:tcPr>
                </a:tc>
                <a:extLst>
                  <a:ext uri="{0D108BD9-81ED-4DB2-BD59-A6C34878D82A}">
                    <a16:rowId xmlns:a16="http://schemas.microsoft.com/office/drawing/2014/main" val="425567984"/>
                  </a:ext>
                </a:extLst>
              </a:tr>
              <a:tr h="388620">
                <a:tc>
                  <a:txBody>
                    <a:bodyPr/>
                    <a:lstStyle/>
                    <a:p>
                      <a:pPr marL="95250" indent="0" algn="l" fontAlgn="b">
                        <a:buFont typeface="+mj-lt"/>
                        <a:buNone/>
                      </a:pPr>
                      <a:r>
                        <a:rPr lang="en-US" sz="1600" u="none" strike="noStrike" dirty="0">
                          <a:effectLst/>
                          <a:latin typeface="Poppins" panose="00000500000000000000" pitchFamily="2" charset="0"/>
                          <a:cs typeface="Poppins" panose="00000500000000000000" pitchFamily="2" charset="0"/>
                        </a:rPr>
                        <a:t>5. Median hourly gender pay gap (part-time)</a:t>
                      </a:r>
                      <a:endParaRPr lang="en-US" sz="1600" b="0" i="0" u="none" strike="noStrike" dirty="0">
                        <a:solidFill>
                          <a:srgbClr val="000000"/>
                        </a:solidFill>
                        <a:effectLst/>
                        <a:latin typeface="Poppins" panose="00000500000000000000" pitchFamily="2" charset="0"/>
                        <a:cs typeface="Poppins" panose="00000500000000000000" pitchFamily="2" charset="0"/>
                      </a:endParaRPr>
                    </a:p>
                  </a:txBody>
                  <a:tcPr marL="5090" marR="5090" marT="5090" marB="0" anchor="ctr">
                    <a:solidFill>
                      <a:srgbClr val="F5F9F8"/>
                    </a:solidFill>
                  </a:tcPr>
                </a:tc>
                <a:tc>
                  <a:txBody>
                    <a:bodyPr/>
                    <a:lstStyle/>
                    <a:p>
                      <a:pPr algn="ctr" fontAlgn="b">
                        <a:buNone/>
                      </a:pPr>
                      <a:r>
                        <a:rPr lang="en-IE" sz="1400" u="none" strike="noStrike" dirty="0">
                          <a:effectLst/>
                          <a:latin typeface="Poppins" panose="00000500000000000000" pitchFamily="2" charset="0"/>
                          <a:cs typeface="Poppins" panose="00000500000000000000" pitchFamily="2" charset="0"/>
                        </a:rPr>
                        <a:t> N/A</a:t>
                      </a:r>
                      <a:endParaRPr lang="en-IE" sz="1400" b="0" i="0" u="none" strike="noStrike" dirty="0">
                        <a:solidFill>
                          <a:srgbClr val="000000"/>
                        </a:solidFill>
                        <a:effectLst/>
                        <a:latin typeface="Poppins" panose="00000500000000000000" pitchFamily="2" charset="0"/>
                        <a:cs typeface="Poppins" panose="00000500000000000000" pitchFamily="2" charset="0"/>
                      </a:endParaRPr>
                    </a:p>
                  </a:txBody>
                  <a:tcPr marL="5090" marR="5090" marT="5090" marB="0" anchor="ctr">
                    <a:solidFill>
                      <a:srgbClr val="F5F9F8"/>
                    </a:solidFill>
                  </a:tcPr>
                </a:tc>
                <a:extLst>
                  <a:ext uri="{0D108BD9-81ED-4DB2-BD59-A6C34878D82A}">
                    <a16:rowId xmlns:a16="http://schemas.microsoft.com/office/drawing/2014/main" val="242021977"/>
                  </a:ext>
                </a:extLst>
              </a:tr>
              <a:tr h="388620">
                <a:tc>
                  <a:txBody>
                    <a:bodyPr/>
                    <a:lstStyle/>
                    <a:p>
                      <a:pPr marL="95250" indent="0" algn="l" fontAlgn="b">
                        <a:buFont typeface="+mj-lt"/>
                        <a:buNone/>
                      </a:pPr>
                      <a:r>
                        <a:rPr lang="en-US" sz="1600" u="none" strike="noStrike" dirty="0">
                          <a:effectLst/>
                          <a:latin typeface="Poppins" panose="00000500000000000000" pitchFamily="2" charset="0"/>
                          <a:cs typeface="Poppins" panose="00000500000000000000" pitchFamily="2" charset="0"/>
                        </a:rPr>
                        <a:t>6. Median hourly gender pay gap (temporary)</a:t>
                      </a:r>
                      <a:endParaRPr lang="en-US" sz="1600" b="0" i="0" u="none" strike="noStrike" dirty="0">
                        <a:solidFill>
                          <a:srgbClr val="000000"/>
                        </a:solidFill>
                        <a:effectLst/>
                        <a:latin typeface="Poppins" panose="00000500000000000000" pitchFamily="2" charset="0"/>
                        <a:cs typeface="Poppins" panose="00000500000000000000" pitchFamily="2" charset="0"/>
                      </a:endParaRPr>
                    </a:p>
                  </a:txBody>
                  <a:tcPr marL="5090" marR="5090" marT="5090" marB="0" anchor="ctr">
                    <a:solidFill>
                      <a:srgbClr val="E5EFEC"/>
                    </a:solidFill>
                  </a:tcPr>
                </a:tc>
                <a:tc>
                  <a:txBody>
                    <a:bodyPr/>
                    <a:lstStyle/>
                    <a:p>
                      <a:pPr algn="ctr" fontAlgn="b">
                        <a:buNone/>
                      </a:pPr>
                      <a:r>
                        <a:rPr lang="en-IE" sz="1400" u="none" strike="noStrike" dirty="0">
                          <a:effectLst/>
                          <a:latin typeface="Poppins" panose="00000500000000000000" pitchFamily="2" charset="0"/>
                          <a:cs typeface="Poppins" panose="00000500000000000000" pitchFamily="2" charset="0"/>
                        </a:rPr>
                        <a:t> N/A</a:t>
                      </a:r>
                      <a:endParaRPr lang="en-IE" sz="1400" b="0" i="0" u="none" strike="noStrike" dirty="0">
                        <a:solidFill>
                          <a:srgbClr val="000000"/>
                        </a:solidFill>
                        <a:effectLst/>
                        <a:latin typeface="Poppins" panose="00000500000000000000" pitchFamily="2" charset="0"/>
                        <a:cs typeface="Poppins" panose="00000500000000000000" pitchFamily="2" charset="0"/>
                      </a:endParaRPr>
                    </a:p>
                  </a:txBody>
                  <a:tcPr marL="5090" marR="5090" marT="5090" marB="0" anchor="ctr">
                    <a:solidFill>
                      <a:srgbClr val="E5EFEC"/>
                    </a:solidFill>
                  </a:tcPr>
                </a:tc>
                <a:extLst>
                  <a:ext uri="{0D108BD9-81ED-4DB2-BD59-A6C34878D82A}">
                    <a16:rowId xmlns:a16="http://schemas.microsoft.com/office/drawing/2014/main" val="584653214"/>
                  </a:ext>
                </a:extLst>
              </a:tr>
              <a:tr h="388620">
                <a:tc>
                  <a:txBody>
                    <a:bodyPr/>
                    <a:lstStyle/>
                    <a:p>
                      <a:pPr marL="95250" indent="0" algn="l" fontAlgn="b">
                        <a:buFont typeface="+mj-lt"/>
                        <a:buNone/>
                      </a:pPr>
                      <a:r>
                        <a:rPr lang="en-US" sz="1600" u="none" strike="noStrike" dirty="0">
                          <a:effectLst/>
                          <a:latin typeface="Poppins" panose="00000500000000000000" pitchFamily="2" charset="0"/>
                          <a:cs typeface="Poppins" panose="00000500000000000000" pitchFamily="2" charset="0"/>
                        </a:rPr>
                        <a:t>7. Mean hourly performance related bonus gender pay gap (all)</a:t>
                      </a:r>
                      <a:endParaRPr lang="en-US" sz="1600" b="0" i="0" u="none" strike="noStrike" dirty="0">
                        <a:solidFill>
                          <a:srgbClr val="000000"/>
                        </a:solidFill>
                        <a:effectLst/>
                        <a:latin typeface="Poppins" panose="00000500000000000000" pitchFamily="2" charset="0"/>
                        <a:cs typeface="Poppins" panose="00000500000000000000" pitchFamily="2" charset="0"/>
                      </a:endParaRPr>
                    </a:p>
                  </a:txBody>
                  <a:tcPr marL="5090" marR="5090" marT="5090" marB="0" anchor="ctr">
                    <a:solidFill>
                      <a:srgbClr val="F5F9F8"/>
                    </a:solidFill>
                  </a:tcPr>
                </a:tc>
                <a:tc>
                  <a:txBody>
                    <a:bodyPr/>
                    <a:lstStyle/>
                    <a:p>
                      <a:pPr algn="ctr" fontAlgn="b">
                        <a:buNone/>
                      </a:pPr>
                      <a:r>
                        <a:rPr lang="en-IE" sz="1400" u="none" strike="noStrike" dirty="0">
                          <a:effectLst/>
                          <a:latin typeface="Poppins" panose="00000500000000000000" pitchFamily="2" charset="0"/>
                          <a:cs typeface="Poppins" panose="00000500000000000000" pitchFamily="2" charset="0"/>
                        </a:rPr>
                        <a:t>  N/A </a:t>
                      </a:r>
                      <a:endParaRPr lang="en-IE" sz="1400" b="0" i="0" u="none" strike="noStrike" dirty="0">
                        <a:solidFill>
                          <a:srgbClr val="000000"/>
                        </a:solidFill>
                        <a:effectLst/>
                        <a:latin typeface="Poppins" panose="00000500000000000000" pitchFamily="2" charset="0"/>
                        <a:cs typeface="Poppins" panose="00000500000000000000" pitchFamily="2" charset="0"/>
                      </a:endParaRPr>
                    </a:p>
                  </a:txBody>
                  <a:tcPr marL="5090" marR="5090" marT="5090" marB="0" anchor="ctr">
                    <a:solidFill>
                      <a:srgbClr val="F5F9F8"/>
                    </a:solidFill>
                  </a:tcPr>
                </a:tc>
                <a:extLst>
                  <a:ext uri="{0D108BD9-81ED-4DB2-BD59-A6C34878D82A}">
                    <a16:rowId xmlns:a16="http://schemas.microsoft.com/office/drawing/2014/main" val="2969961616"/>
                  </a:ext>
                </a:extLst>
              </a:tr>
              <a:tr h="388620">
                <a:tc>
                  <a:txBody>
                    <a:bodyPr/>
                    <a:lstStyle/>
                    <a:p>
                      <a:pPr marL="95250" indent="0" algn="l" fontAlgn="b">
                        <a:buFont typeface="+mj-lt"/>
                        <a:buNone/>
                      </a:pPr>
                      <a:r>
                        <a:rPr lang="en-US" sz="1600" u="none" strike="noStrike" dirty="0">
                          <a:effectLst/>
                          <a:latin typeface="Poppins" panose="00000500000000000000" pitchFamily="2" charset="0"/>
                          <a:cs typeface="Poppins" panose="00000500000000000000" pitchFamily="2" charset="0"/>
                        </a:rPr>
                        <a:t>8. Median hourly performance related bonus gender pay gap (all)</a:t>
                      </a:r>
                      <a:endParaRPr lang="en-US" sz="1600" b="0" i="0" u="none" strike="noStrike" dirty="0">
                        <a:solidFill>
                          <a:srgbClr val="000000"/>
                        </a:solidFill>
                        <a:effectLst/>
                        <a:latin typeface="Poppins" panose="00000500000000000000" pitchFamily="2" charset="0"/>
                        <a:cs typeface="Poppins" panose="00000500000000000000" pitchFamily="2" charset="0"/>
                      </a:endParaRPr>
                    </a:p>
                  </a:txBody>
                  <a:tcPr marL="5090" marR="5090" marT="5090" marB="0" anchor="ctr">
                    <a:solidFill>
                      <a:srgbClr val="E5EFEC"/>
                    </a:solidFill>
                  </a:tcPr>
                </a:tc>
                <a:tc>
                  <a:txBody>
                    <a:bodyPr/>
                    <a:lstStyle/>
                    <a:p>
                      <a:pPr algn="ctr" fontAlgn="b">
                        <a:buNone/>
                      </a:pPr>
                      <a:r>
                        <a:rPr lang="en-IE" sz="1400" b="0" i="0" u="none" strike="noStrike" dirty="0">
                          <a:solidFill>
                            <a:srgbClr val="000000"/>
                          </a:solidFill>
                          <a:effectLst/>
                          <a:latin typeface="Poppins" panose="00000500000000000000" pitchFamily="2" charset="0"/>
                          <a:cs typeface="Poppins" panose="00000500000000000000" pitchFamily="2" charset="0"/>
                        </a:rPr>
                        <a:t>N/A</a:t>
                      </a:r>
                    </a:p>
                  </a:txBody>
                  <a:tcPr marL="5090" marR="5090" marT="5090" marB="0" anchor="ctr">
                    <a:solidFill>
                      <a:srgbClr val="E5EFEC"/>
                    </a:solidFill>
                  </a:tcPr>
                </a:tc>
                <a:extLst>
                  <a:ext uri="{0D108BD9-81ED-4DB2-BD59-A6C34878D82A}">
                    <a16:rowId xmlns:a16="http://schemas.microsoft.com/office/drawing/2014/main" val="260292665"/>
                  </a:ext>
                </a:extLst>
              </a:tr>
              <a:tr h="388620">
                <a:tc rowSpan="2">
                  <a:txBody>
                    <a:bodyPr/>
                    <a:lstStyle/>
                    <a:p>
                      <a:pPr marL="95250" indent="0" algn="l" fontAlgn="b">
                        <a:buFont typeface="+mj-lt"/>
                        <a:buNone/>
                      </a:pPr>
                      <a:r>
                        <a:rPr lang="en-US" sz="1600" u="none" strike="noStrike" dirty="0">
                          <a:effectLst/>
                          <a:latin typeface="Poppins" panose="00000500000000000000" pitchFamily="2" charset="0"/>
                          <a:cs typeface="Poppins" panose="00000500000000000000" pitchFamily="2" charset="0"/>
                        </a:rPr>
                        <a:t>9. Percentage of employees per gender to receive a performance related bonus remuneration</a:t>
                      </a:r>
                    </a:p>
                  </a:txBody>
                  <a:tcPr marL="5090" marR="5090" marT="5090" marB="0" anchor="ctr">
                    <a:solidFill>
                      <a:srgbClr val="F5F9F8"/>
                    </a:solidFill>
                  </a:tcPr>
                </a:tc>
                <a:tc>
                  <a:txBody>
                    <a:bodyPr/>
                    <a:lstStyle/>
                    <a:p>
                      <a:pPr algn="ctr" fontAlgn="b">
                        <a:buNone/>
                      </a:pPr>
                      <a:r>
                        <a:rPr lang="en-IE" sz="1400" u="none" strike="noStrike" dirty="0">
                          <a:effectLst/>
                          <a:latin typeface="Poppins" panose="00000500000000000000" pitchFamily="2" charset="0"/>
                          <a:cs typeface="Poppins" panose="00000500000000000000" pitchFamily="2" charset="0"/>
                        </a:rPr>
                        <a:t>(M) 0%</a:t>
                      </a:r>
                      <a:endParaRPr lang="en-IE" sz="1400" b="0" i="0" u="none" strike="noStrike" dirty="0">
                        <a:solidFill>
                          <a:srgbClr val="000000"/>
                        </a:solidFill>
                        <a:effectLst/>
                        <a:latin typeface="Poppins" panose="00000500000000000000" pitchFamily="2" charset="0"/>
                        <a:cs typeface="Poppins" panose="00000500000000000000" pitchFamily="2" charset="0"/>
                      </a:endParaRPr>
                    </a:p>
                  </a:txBody>
                  <a:tcPr marL="5090" marR="5090" marT="5090" marB="0" anchor="ctr">
                    <a:solidFill>
                      <a:srgbClr val="F5F9F8"/>
                    </a:solidFill>
                  </a:tcPr>
                </a:tc>
                <a:extLst>
                  <a:ext uri="{0D108BD9-81ED-4DB2-BD59-A6C34878D82A}">
                    <a16:rowId xmlns:a16="http://schemas.microsoft.com/office/drawing/2014/main" val="2338871669"/>
                  </a:ext>
                </a:extLst>
              </a:tr>
              <a:tr h="388620">
                <a:tc vMerge="1">
                  <a:txBody>
                    <a:bodyPr/>
                    <a:lstStyle/>
                    <a:p>
                      <a:endParaRPr dirty="0"/>
                    </a:p>
                  </a:txBody>
                  <a:tcPr marL="5090" marR="5090" marT="5090" marB="0" anchor="ctr"/>
                </a:tc>
                <a:tc>
                  <a:txBody>
                    <a:bodyPr/>
                    <a:lstStyle/>
                    <a:p>
                      <a:pPr algn="ctr" fontAlgn="b">
                        <a:buNone/>
                      </a:pPr>
                      <a:r>
                        <a:rPr lang="en-IE" sz="1400" u="none" strike="noStrike" dirty="0">
                          <a:effectLst/>
                          <a:latin typeface="Poppins" panose="00000500000000000000" pitchFamily="2" charset="0"/>
                          <a:cs typeface="Poppins" panose="00000500000000000000" pitchFamily="2" charset="0"/>
                        </a:rPr>
                        <a:t>(F) 0%</a:t>
                      </a:r>
                      <a:endParaRPr lang="en-IE" sz="1400" b="0" i="0" u="none" strike="noStrike" dirty="0">
                        <a:solidFill>
                          <a:srgbClr val="000000"/>
                        </a:solidFill>
                        <a:effectLst/>
                        <a:latin typeface="Poppins" panose="00000500000000000000" pitchFamily="2" charset="0"/>
                        <a:cs typeface="Poppins" panose="00000500000000000000" pitchFamily="2" charset="0"/>
                      </a:endParaRPr>
                    </a:p>
                  </a:txBody>
                  <a:tcPr marL="5090" marR="5090" marT="5090" marB="0" anchor="ctr">
                    <a:solidFill>
                      <a:srgbClr val="F5F9F8"/>
                    </a:solidFill>
                  </a:tcPr>
                </a:tc>
                <a:extLst>
                  <a:ext uri="{0D108BD9-81ED-4DB2-BD59-A6C34878D82A}">
                    <a16:rowId xmlns:a16="http://schemas.microsoft.com/office/drawing/2014/main" val="3772810438"/>
                  </a:ext>
                </a:extLst>
              </a:tr>
              <a:tr h="388620">
                <a:tc rowSpan="2">
                  <a:txBody>
                    <a:bodyPr/>
                    <a:lstStyle/>
                    <a:p>
                      <a:pPr marL="95250" indent="0" algn="l" fontAlgn="b">
                        <a:buFont typeface="+mj-lt"/>
                        <a:buNone/>
                      </a:pPr>
                      <a:r>
                        <a:rPr lang="en-US" sz="1600" u="none" strike="noStrike" dirty="0">
                          <a:effectLst/>
                          <a:latin typeface="Poppins" panose="00000500000000000000" pitchFamily="2" charset="0"/>
                          <a:cs typeface="Poppins" panose="00000500000000000000" pitchFamily="2" charset="0"/>
                        </a:rPr>
                        <a:t>10. Percentage of employees per gender to receive benefit-in-kind</a:t>
                      </a:r>
                    </a:p>
                  </a:txBody>
                  <a:tcPr marL="5090" marR="5090" marT="5090" marB="0" anchor="ctr">
                    <a:solidFill>
                      <a:srgbClr val="E5EFEC"/>
                    </a:solidFill>
                  </a:tcPr>
                </a:tc>
                <a:tc>
                  <a:txBody>
                    <a:bodyPr/>
                    <a:lstStyle/>
                    <a:p>
                      <a:pPr algn="ctr" fontAlgn="b">
                        <a:buNone/>
                      </a:pPr>
                      <a:r>
                        <a:rPr lang="en-IE" sz="1400" u="none" strike="noStrike" dirty="0">
                          <a:effectLst/>
                          <a:latin typeface="Poppins" panose="00000500000000000000" pitchFamily="2" charset="0"/>
                          <a:cs typeface="Poppins" panose="00000500000000000000" pitchFamily="2" charset="0"/>
                        </a:rPr>
                        <a:t>(M) 0%</a:t>
                      </a:r>
                      <a:endParaRPr lang="en-IE" sz="1400" b="0" i="0" u="none" strike="noStrike" dirty="0">
                        <a:solidFill>
                          <a:srgbClr val="000000"/>
                        </a:solidFill>
                        <a:effectLst/>
                        <a:latin typeface="Poppins" panose="00000500000000000000" pitchFamily="2" charset="0"/>
                        <a:cs typeface="Poppins" panose="00000500000000000000" pitchFamily="2" charset="0"/>
                      </a:endParaRPr>
                    </a:p>
                  </a:txBody>
                  <a:tcPr marL="5090" marR="5090" marT="5090" marB="0" anchor="ctr">
                    <a:solidFill>
                      <a:srgbClr val="E5EFEC"/>
                    </a:solidFill>
                  </a:tcPr>
                </a:tc>
                <a:extLst>
                  <a:ext uri="{0D108BD9-81ED-4DB2-BD59-A6C34878D82A}">
                    <a16:rowId xmlns:a16="http://schemas.microsoft.com/office/drawing/2014/main" val="3463775264"/>
                  </a:ext>
                </a:extLst>
              </a:tr>
              <a:tr h="388620">
                <a:tc vMerge="1">
                  <a:txBody>
                    <a:bodyPr/>
                    <a:lstStyle/>
                    <a:p>
                      <a:endParaRPr dirty="0"/>
                    </a:p>
                  </a:txBody>
                  <a:tcPr marL="5090" marR="5090" marT="5090" marB="0" anchor="ctr"/>
                </a:tc>
                <a:tc>
                  <a:txBody>
                    <a:bodyPr/>
                    <a:lstStyle/>
                    <a:p>
                      <a:pPr algn="ctr" fontAlgn="b">
                        <a:buNone/>
                      </a:pPr>
                      <a:r>
                        <a:rPr lang="en-IE" sz="1400" u="none" strike="noStrike" dirty="0">
                          <a:effectLst/>
                          <a:latin typeface="Poppins" panose="00000500000000000000" pitchFamily="2" charset="0"/>
                          <a:cs typeface="Poppins" panose="00000500000000000000" pitchFamily="2" charset="0"/>
                        </a:rPr>
                        <a:t>(F) 0%</a:t>
                      </a:r>
                      <a:endParaRPr lang="en-IE" sz="1400" b="0" i="0" u="none" strike="noStrike" dirty="0">
                        <a:solidFill>
                          <a:srgbClr val="000000"/>
                        </a:solidFill>
                        <a:effectLst/>
                        <a:latin typeface="Poppins" panose="00000500000000000000" pitchFamily="2" charset="0"/>
                        <a:cs typeface="Poppins" panose="00000500000000000000" pitchFamily="2" charset="0"/>
                      </a:endParaRPr>
                    </a:p>
                  </a:txBody>
                  <a:tcPr marL="5090" marR="5090" marT="5090" marB="0" anchor="ctr">
                    <a:solidFill>
                      <a:srgbClr val="E5EFEC"/>
                    </a:solidFill>
                  </a:tcPr>
                </a:tc>
                <a:extLst>
                  <a:ext uri="{0D108BD9-81ED-4DB2-BD59-A6C34878D82A}">
                    <a16:rowId xmlns:a16="http://schemas.microsoft.com/office/drawing/2014/main" val="3710155494"/>
                  </a:ext>
                </a:extLst>
              </a:tr>
              <a:tr h="388620">
                <a:tc rowSpan="2">
                  <a:txBody>
                    <a:bodyPr/>
                    <a:lstStyle/>
                    <a:p>
                      <a:pPr marL="95250" indent="0" algn="l" fontAlgn="b">
                        <a:buFont typeface="+mj-lt"/>
                        <a:buNone/>
                      </a:pPr>
                      <a:r>
                        <a:rPr lang="en-US" sz="1600" u="none" strike="noStrike" dirty="0">
                          <a:effectLst/>
                          <a:latin typeface="Poppins" panose="00000500000000000000" pitchFamily="2" charset="0"/>
                          <a:cs typeface="Poppins" panose="00000500000000000000" pitchFamily="2" charset="0"/>
                        </a:rPr>
                        <a:t>11. Percentage of employees within lower remuneration quartile</a:t>
                      </a:r>
                    </a:p>
                  </a:txBody>
                  <a:tcPr marL="5090" marR="5090" marT="5090" marB="0" anchor="ctr">
                    <a:solidFill>
                      <a:srgbClr val="F5F9F8"/>
                    </a:solidFill>
                  </a:tcPr>
                </a:tc>
                <a:tc>
                  <a:txBody>
                    <a:bodyPr/>
                    <a:lstStyle/>
                    <a:p>
                      <a:pPr algn="ctr" fontAlgn="b">
                        <a:buNone/>
                      </a:pPr>
                      <a:r>
                        <a:rPr lang="en-IE" sz="1400" u="none" strike="noStrike" dirty="0">
                          <a:effectLst/>
                          <a:latin typeface="Poppins" panose="00000500000000000000" pitchFamily="2" charset="0"/>
                          <a:cs typeface="Poppins" panose="00000500000000000000" pitchFamily="2" charset="0"/>
                        </a:rPr>
                        <a:t>(M) 27%</a:t>
                      </a:r>
                      <a:endParaRPr lang="en-IE" sz="1400" b="0" i="0" u="none" strike="noStrike" dirty="0">
                        <a:solidFill>
                          <a:srgbClr val="000000"/>
                        </a:solidFill>
                        <a:effectLst/>
                        <a:latin typeface="Poppins" panose="00000500000000000000" pitchFamily="2" charset="0"/>
                        <a:cs typeface="Poppins" panose="00000500000000000000" pitchFamily="2" charset="0"/>
                      </a:endParaRPr>
                    </a:p>
                  </a:txBody>
                  <a:tcPr marL="5090" marR="5090" marT="5090" marB="0" anchor="ctr">
                    <a:solidFill>
                      <a:srgbClr val="F5F9F8"/>
                    </a:solidFill>
                  </a:tcPr>
                </a:tc>
                <a:extLst>
                  <a:ext uri="{0D108BD9-81ED-4DB2-BD59-A6C34878D82A}">
                    <a16:rowId xmlns:a16="http://schemas.microsoft.com/office/drawing/2014/main" val="2326440587"/>
                  </a:ext>
                </a:extLst>
              </a:tr>
              <a:tr h="388620">
                <a:tc vMerge="1">
                  <a:txBody>
                    <a:bodyPr/>
                    <a:lstStyle/>
                    <a:p>
                      <a:endParaRPr dirty="0"/>
                    </a:p>
                  </a:txBody>
                  <a:tcPr marL="5090" marR="5090" marT="5090" marB="0" anchor="ctr"/>
                </a:tc>
                <a:tc>
                  <a:txBody>
                    <a:bodyPr/>
                    <a:lstStyle/>
                    <a:p>
                      <a:pPr algn="ctr" fontAlgn="b">
                        <a:buNone/>
                      </a:pPr>
                      <a:r>
                        <a:rPr lang="en-IE" sz="1400" u="none" strike="noStrike" dirty="0">
                          <a:effectLst/>
                          <a:latin typeface="Poppins" panose="00000500000000000000" pitchFamily="2" charset="0"/>
                          <a:cs typeface="Poppins" panose="00000500000000000000" pitchFamily="2" charset="0"/>
                        </a:rPr>
                        <a:t>(F) 73%</a:t>
                      </a:r>
                      <a:endParaRPr lang="en-IE" sz="1400" b="0" i="0" u="none" strike="noStrike" dirty="0">
                        <a:solidFill>
                          <a:srgbClr val="000000"/>
                        </a:solidFill>
                        <a:effectLst/>
                        <a:latin typeface="Poppins" panose="00000500000000000000" pitchFamily="2" charset="0"/>
                        <a:cs typeface="Poppins" panose="00000500000000000000" pitchFamily="2" charset="0"/>
                      </a:endParaRPr>
                    </a:p>
                  </a:txBody>
                  <a:tcPr marL="5090" marR="5090" marT="5090" marB="0" anchor="ctr">
                    <a:solidFill>
                      <a:srgbClr val="F5F9F8"/>
                    </a:solidFill>
                  </a:tcPr>
                </a:tc>
                <a:extLst>
                  <a:ext uri="{0D108BD9-81ED-4DB2-BD59-A6C34878D82A}">
                    <a16:rowId xmlns:a16="http://schemas.microsoft.com/office/drawing/2014/main" val="219894206"/>
                  </a:ext>
                </a:extLst>
              </a:tr>
              <a:tr h="388620">
                <a:tc rowSpan="2">
                  <a:txBody>
                    <a:bodyPr/>
                    <a:lstStyle/>
                    <a:p>
                      <a:pPr marL="95250" indent="0" algn="l" fontAlgn="b">
                        <a:buFont typeface="+mj-lt"/>
                        <a:buNone/>
                      </a:pPr>
                      <a:r>
                        <a:rPr lang="en-US" sz="1600" u="none" strike="noStrike" dirty="0">
                          <a:effectLst/>
                          <a:latin typeface="Poppins" panose="00000500000000000000" pitchFamily="2" charset="0"/>
                          <a:cs typeface="Poppins" panose="00000500000000000000" pitchFamily="2" charset="0"/>
                        </a:rPr>
                        <a:t>12. Percentage of employees within lower middle remuneration quartile</a:t>
                      </a:r>
                    </a:p>
                  </a:txBody>
                  <a:tcPr marL="5090" marR="5090" marT="5090" marB="0" anchor="ctr">
                    <a:solidFill>
                      <a:srgbClr val="E5EFEC"/>
                    </a:solidFill>
                  </a:tcPr>
                </a:tc>
                <a:tc>
                  <a:txBody>
                    <a:bodyPr/>
                    <a:lstStyle/>
                    <a:p>
                      <a:pPr algn="ctr" fontAlgn="b">
                        <a:buNone/>
                      </a:pPr>
                      <a:r>
                        <a:rPr lang="en-IE" sz="1400" u="none" strike="noStrike" dirty="0">
                          <a:effectLst/>
                          <a:latin typeface="Poppins" panose="00000500000000000000" pitchFamily="2" charset="0"/>
                          <a:cs typeface="Poppins" panose="00000500000000000000" pitchFamily="2" charset="0"/>
                        </a:rPr>
                        <a:t>(M) 23%</a:t>
                      </a:r>
                      <a:endParaRPr lang="en-IE" sz="1400" b="0" i="0" u="none" strike="noStrike" dirty="0">
                        <a:solidFill>
                          <a:srgbClr val="000000"/>
                        </a:solidFill>
                        <a:effectLst/>
                        <a:latin typeface="Poppins" panose="00000500000000000000" pitchFamily="2" charset="0"/>
                        <a:cs typeface="Poppins" panose="00000500000000000000" pitchFamily="2" charset="0"/>
                      </a:endParaRPr>
                    </a:p>
                  </a:txBody>
                  <a:tcPr marL="5090" marR="5090" marT="5090" marB="0" anchor="ctr">
                    <a:solidFill>
                      <a:srgbClr val="E5EFEC"/>
                    </a:solidFill>
                  </a:tcPr>
                </a:tc>
                <a:extLst>
                  <a:ext uri="{0D108BD9-81ED-4DB2-BD59-A6C34878D82A}">
                    <a16:rowId xmlns:a16="http://schemas.microsoft.com/office/drawing/2014/main" val="4286122397"/>
                  </a:ext>
                </a:extLst>
              </a:tr>
              <a:tr h="388620">
                <a:tc vMerge="1">
                  <a:txBody>
                    <a:bodyPr/>
                    <a:lstStyle/>
                    <a:p>
                      <a:endParaRPr dirty="0"/>
                    </a:p>
                  </a:txBody>
                  <a:tcPr marL="5090" marR="5090" marT="5090" marB="0" anchor="ctr"/>
                </a:tc>
                <a:tc>
                  <a:txBody>
                    <a:bodyPr/>
                    <a:lstStyle/>
                    <a:p>
                      <a:pPr algn="ctr" fontAlgn="b">
                        <a:buNone/>
                      </a:pPr>
                      <a:r>
                        <a:rPr lang="en-IE" sz="1400" u="none" strike="noStrike" dirty="0">
                          <a:effectLst/>
                          <a:latin typeface="Poppins" panose="00000500000000000000" pitchFamily="2" charset="0"/>
                          <a:cs typeface="Poppins" panose="00000500000000000000" pitchFamily="2" charset="0"/>
                        </a:rPr>
                        <a:t>(F) 77%</a:t>
                      </a:r>
                      <a:endParaRPr lang="en-IE" sz="1400" b="0" i="0" u="none" strike="noStrike" dirty="0">
                        <a:solidFill>
                          <a:srgbClr val="000000"/>
                        </a:solidFill>
                        <a:effectLst/>
                        <a:latin typeface="Poppins" panose="00000500000000000000" pitchFamily="2" charset="0"/>
                        <a:cs typeface="Poppins" panose="00000500000000000000" pitchFamily="2" charset="0"/>
                      </a:endParaRPr>
                    </a:p>
                  </a:txBody>
                  <a:tcPr marL="5090" marR="5090" marT="5090" marB="0" anchor="ctr">
                    <a:solidFill>
                      <a:srgbClr val="E5EFEC"/>
                    </a:solidFill>
                  </a:tcPr>
                </a:tc>
                <a:extLst>
                  <a:ext uri="{0D108BD9-81ED-4DB2-BD59-A6C34878D82A}">
                    <a16:rowId xmlns:a16="http://schemas.microsoft.com/office/drawing/2014/main" val="575444379"/>
                  </a:ext>
                </a:extLst>
              </a:tr>
              <a:tr h="388620">
                <a:tc rowSpan="2">
                  <a:txBody>
                    <a:bodyPr/>
                    <a:lstStyle/>
                    <a:p>
                      <a:pPr marL="95250" indent="0" algn="l" fontAlgn="b">
                        <a:buFont typeface="+mj-lt"/>
                        <a:buNone/>
                      </a:pPr>
                      <a:r>
                        <a:rPr lang="en-US" sz="1600" u="none" strike="noStrike" dirty="0">
                          <a:effectLst/>
                          <a:latin typeface="Poppins" panose="00000500000000000000" pitchFamily="2" charset="0"/>
                          <a:cs typeface="Poppins" panose="00000500000000000000" pitchFamily="2" charset="0"/>
                        </a:rPr>
                        <a:t>13. Percentage of employees within upper middle remuneration quartile</a:t>
                      </a:r>
                    </a:p>
                  </a:txBody>
                  <a:tcPr marL="5090" marR="5090" marT="5090" marB="0" anchor="ctr">
                    <a:solidFill>
                      <a:srgbClr val="F5F9F8"/>
                    </a:solidFill>
                  </a:tcPr>
                </a:tc>
                <a:tc>
                  <a:txBody>
                    <a:bodyPr/>
                    <a:lstStyle/>
                    <a:p>
                      <a:pPr algn="ctr" fontAlgn="b">
                        <a:buNone/>
                      </a:pPr>
                      <a:r>
                        <a:rPr lang="en-IE" sz="1400" u="none" strike="noStrike" dirty="0">
                          <a:effectLst/>
                          <a:latin typeface="Poppins" panose="00000500000000000000" pitchFamily="2" charset="0"/>
                          <a:cs typeface="Poppins" panose="00000500000000000000" pitchFamily="2" charset="0"/>
                        </a:rPr>
                        <a:t>(M) 27%</a:t>
                      </a:r>
                      <a:endParaRPr lang="en-IE" sz="1400" b="0" i="0" u="none" strike="noStrike" dirty="0">
                        <a:solidFill>
                          <a:srgbClr val="000000"/>
                        </a:solidFill>
                        <a:effectLst/>
                        <a:latin typeface="Poppins" panose="00000500000000000000" pitchFamily="2" charset="0"/>
                        <a:cs typeface="Poppins" panose="00000500000000000000" pitchFamily="2" charset="0"/>
                      </a:endParaRPr>
                    </a:p>
                  </a:txBody>
                  <a:tcPr marL="5090" marR="5090" marT="5090" marB="0" anchor="ctr">
                    <a:solidFill>
                      <a:srgbClr val="F5F9F8"/>
                    </a:solidFill>
                  </a:tcPr>
                </a:tc>
                <a:extLst>
                  <a:ext uri="{0D108BD9-81ED-4DB2-BD59-A6C34878D82A}">
                    <a16:rowId xmlns:a16="http://schemas.microsoft.com/office/drawing/2014/main" val="4068156293"/>
                  </a:ext>
                </a:extLst>
              </a:tr>
              <a:tr h="388620">
                <a:tc vMerge="1">
                  <a:txBody>
                    <a:bodyPr/>
                    <a:lstStyle/>
                    <a:p>
                      <a:endParaRPr dirty="0"/>
                    </a:p>
                  </a:txBody>
                  <a:tcPr marL="5090" marR="5090" marT="5090" marB="0" anchor="ctr"/>
                </a:tc>
                <a:tc>
                  <a:txBody>
                    <a:bodyPr/>
                    <a:lstStyle/>
                    <a:p>
                      <a:pPr algn="ctr" fontAlgn="b">
                        <a:buNone/>
                      </a:pPr>
                      <a:r>
                        <a:rPr lang="en-IE" sz="1400" u="none" strike="noStrike" dirty="0">
                          <a:effectLst/>
                          <a:latin typeface="Poppins" panose="00000500000000000000" pitchFamily="2" charset="0"/>
                          <a:cs typeface="Poppins" panose="00000500000000000000" pitchFamily="2" charset="0"/>
                        </a:rPr>
                        <a:t>(F) 73%</a:t>
                      </a:r>
                      <a:endParaRPr lang="en-IE" sz="1400" b="0" i="0" u="none" strike="noStrike" dirty="0">
                        <a:solidFill>
                          <a:srgbClr val="000000"/>
                        </a:solidFill>
                        <a:effectLst/>
                        <a:latin typeface="Poppins" panose="00000500000000000000" pitchFamily="2" charset="0"/>
                        <a:cs typeface="Poppins" panose="00000500000000000000" pitchFamily="2" charset="0"/>
                      </a:endParaRPr>
                    </a:p>
                  </a:txBody>
                  <a:tcPr marL="5090" marR="5090" marT="5090" marB="0" anchor="ctr">
                    <a:solidFill>
                      <a:srgbClr val="F5F9F8"/>
                    </a:solidFill>
                  </a:tcPr>
                </a:tc>
                <a:extLst>
                  <a:ext uri="{0D108BD9-81ED-4DB2-BD59-A6C34878D82A}">
                    <a16:rowId xmlns:a16="http://schemas.microsoft.com/office/drawing/2014/main" val="2519037449"/>
                  </a:ext>
                </a:extLst>
              </a:tr>
              <a:tr h="388620">
                <a:tc rowSpan="2">
                  <a:txBody>
                    <a:bodyPr/>
                    <a:lstStyle/>
                    <a:p>
                      <a:pPr marL="95250" indent="0" algn="l" fontAlgn="b">
                        <a:buFont typeface="+mj-lt"/>
                        <a:buNone/>
                      </a:pPr>
                      <a:r>
                        <a:rPr lang="en-US" sz="1600" u="none" strike="noStrike" dirty="0">
                          <a:effectLst/>
                          <a:latin typeface="Poppins" panose="00000500000000000000" pitchFamily="2" charset="0"/>
                          <a:cs typeface="Poppins" panose="00000500000000000000" pitchFamily="2" charset="0"/>
                        </a:rPr>
                        <a:t>14. Percentage of employees within upper remuneration quartile</a:t>
                      </a:r>
                    </a:p>
                  </a:txBody>
                  <a:tcPr marL="5090" marR="5090" marT="5090" marB="0" anchor="ctr">
                    <a:solidFill>
                      <a:srgbClr val="E5EFEC"/>
                    </a:solidFill>
                  </a:tcPr>
                </a:tc>
                <a:tc>
                  <a:txBody>
                    <a:bodyPr/>
                    <a:lstStyle/>
                    <a:p>
                      <a:pPr algn="ctr" fontAlgn="b">
                        <a:buNone/>
                      </a:pPr>
                      <a:r>
                        <a:rPr lang="en-IE" sz="1400" u="none" strike="noStrike" dirty="0">
                          <a:effectLst/>
                          <a:latin typeface="Poppins" panose="00000500000000000000" pitchFamily="2" charset="0"/>
                          <a:cs typeface="Poppins" panose="00000500000000000000" pitchFamily="2" charset="0"/>
                        </a:rPr>
                        <a:t>(M) 23%</a:t>
                      </a:r>
                      <a:endParaRPr lang="en-IE" sz="1400" b="0" i="0" u="none" strike="noStrike" dirty="0">
                        <a:solidFill>
                          <a:srgbClr val="000000"/>
                        </a:solidFill>
                        <a:effectLst/>
                        <a:latin typeface="Poppins" panose="00000500000000000000" pitchFamily="2" charset="0"/>
                        <a:cs typeface="Poppins" panose="00000500000000000000" pitchFamily="2" charset="0"/>
                      </a:endParaRPr>
                    </a:p>
                  </a:txBody>
                  <a:tcPr marL="5090" marR="5090" marT="5090" marB="0" anchor="ctr">
                    <a:solidFill>
                      <a:srgbClr val="E5EFEC"/>
                    </a:solidFill>
                  </a:tcPr>
                </a:tc>
                <a:extLst>
                  <a:ext uri="{0D108BD9-81ED-4DB2-BD59-A6C34878D82A}">
                    <a16:rowId xmlns:a16="http://schemas.microsoft.com/office/drawing/2014/main" val="194266159"/>
                  </a:ext>
                </a:extLst>
              </a:tr>
              <a:tr h="388620">
                <a:tc vMerge="1">
                  <a:txBody>
                    <a:bodyPr/>
                    <a:lstStyle/>
                    <a:p>
                      <a:endParaRPr dirty="0"/>
                    </a:p>
                  </a:txBody>
                  <a:tcPr marL="5090" marR="5090" marT="5090" marB="0" anchor="ctr"/>
                </a:tc>
                <a:tc>
                  <a:txBody>
                    <a:bodyPr/>
                    <a:lstStyle/>
                    <a:p>
                      <a:pPr algn="ctr" fontAlgn="b">
                        <a:buNone/>
                      </a:pPr>
                      <a:r>
                        <a:rPr lang="en-IE" sz="1400" u="none" strike="noStrike" dirty="0">
                          <a:effectLst/>
                          <a:latin typeface="Poppins" panose="00000500000000000000" pitchFamily="2" charset="0"/>
                          <a:cs typeface="Poppins" panose="00000500000000000000" pitchFamily="2" charset="0"/>
                        </a:rPr>
                        <a:t>(F) 77%</a:t>
                      </a:r>
                      <a:endParaRPr lang="en-IE" sz="1400" b="0" i="0" u="none" strike="noStrike" dirty="0">
                        <a:solidFill>
                          <a:srgbClr val="000000"/>
                        </a:solidFill>
                        <a:effectLst/>
                        <a:latin typeface="Poppins" panose="00000500000000000000" pitchFamily="2" charset="0"/>
                        <a:cs typeface="Poppins" panose="00000500000000000000" pitchFamily="2" charset="0"/>
                      </a:endParaRPr>
                    </a:p>
                  </a:txBody>
                  <a:tcPr marL="5090" marR="5090" marT="5090" marB="0" anchor="ctr">
                    <a:solidFill>
                      <a:srgbClr val="E5EFEC"/>
                    </a:solidFill>
                  </a:tcPr>
                </a:tc>
                <a:extLst>
                  <a:ext uri="{0D108BD9-81ED-4DB2-BD59-A6C34878D82A}">
                    <a16:rowId xmlns:a16="http://schemas.microsoft.com/office/drawing/2014/main" val="3136677472"/>
                  </a:ext>
                </a:extLst>
              </a:tr>
            </a:tbl>
          </a:graphicData>
        </a:graphic>
      </p:graphicFrame>
      <p:pic>
        <p:nvPicPr>
          <p:cNvPr id="6" name="Picture 5">
            <a:extLst>
              <a:ext uri="{FF2B5EF4-FFF2-40B4-BE49-F238E27FC236}">
                <a16:creationId xmlns:a16="http://schemas.microsoft.com/office/drawing/2014/main" id="{3B625052-35AD-F03D-E96F-F83662CAA801}"/>
              </a:ext>
            </a:extLst>
          </p:cNvPr>
          <p:cNvPicPr>
            <a:picLocks noChangeAspect="1"/>
          </p:cNvPicPr>
          <p:nvPr/>
        </p:nvPicPr>
        <p:blipFill>
          <a:blip r:embed="rId4"/>
          <a:stretch>
            <a:fillRect/>
          </a:stretch>
        </p:blipFill>
        <p:spPr>
          <a:xfrm>
            <a:off x="15402330" y="206458"/>
            <a:ext cx="1981199" cy="75080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166" b="-9166"/>
            </a:stretch>
          </a:blipFill>
        </p:spPr>
        <p:txBody>
          <a:bodyPr/>
          <a:lstStyle/>
          <a:p>
            <a:endParaRPr lang="en-IE">
              <a:latin typeface="Poppins" panose="00000500000000000000" pitchFamily="2" charset="0"/>
              <a:cs typeface="Poppins" panose="00000500000000000000" pitchFamily="2" charset="0"/>
            </a:endParaRPr>
          </a:p>
        </p:txBody>
      </p:sp>
      <p:sp>
        <p:nvSpPr>
          <p:cNvPr id="3" name="Freeform 3"/>
          <p:cNvSpPr/>
          <p:nvPr/>
        </p:nvSpPr>
        <p:spPr>
          <a:xfrm>
            <a:off x="12151430" y="-900476"/>
            <a:ext cx="1800952" cy="1800952"/>
          </a:xfrm>
          <a:custGeom>
            <a:avLst/>
            <a:gdLst/>
            <a:ahLst/>
            <a:cxnLst/>
            <a:rect l="l" t="t" r="r" b="b"/>
            <a:pathLst>
              <a:path w="1800952" h="1800952">
                <a:moveTo>
                  <a:pt x="0" y="0"/>
                </a:moveTo>
                <a:lnTo>
                  <a:pt x="1800952" y="0"/>
                </a:lnTo>
                <a:lnTo>
                  <a:pt x="1800952" y="1800951"/>
                </a:lnTo>
                <a:lnTo>
                  <a:pt x="0" y="18009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latin typeface="Poppins" panose="00000500000000000000" pitchFamily="2" charset="0"/>
              <a:cs typeface="Poppins" panose="00000500000000000000" pitchFamily="2" charset="0"/>
            </a:endParaRPr>
          </a:p>
        </p:txBody>
      </p:sp>
      <p:grpSp>
        <p:nvGrpSpPr>
          <p:cNvPr id="4" name="Group 4"/>
          <p:cNvGrpSpPr/>
          <p:nvPr/>
        </p:nvGrpSpPr>
        <p:grpSpPr>
          <a:xfrm>
            <a:off x="14412349" y="0"/>
            <a:ext cx="3848596" cy="10287000"/>
            <a:chOff x="0" y="0"/>
            <a:chExt cx="1013622" cy="2709333"/>
          </a:xfrm>
        </p:grpSpPr>
        <p:sp>
          <p:nvSpPr>
            <p:cNvPr id="5" name="Freeform 5"/>
            <p:cNvSpPr/>
            <p:nvPr/>
          </p:nvSpPr>
          <p:spPr>
            <a:xfrm>
              <a:off x="0" y="0"/>
              <a:ext cx="1013622" cy="2709333"/>
            </a:xfrm>
            <a:custGeom>
              <a:avLst/>
              <a:gdLst/>
              <a:ahLst/>
              <a:cxnLst/>
              <a:rect l="l" t="t" r="r" b="b"/>
              <a:pathLst>
                <a:path w="1013622" h="2709333">
                  <a:moveTo>
                    <a:pt x="0" y="0"/>
                  </a:moveTo>
                  <a:lnTo>
                    <a:pt x="1013622" y="0"/>
                  </a:lnTo>
                  <a:lnTo>
                    <a:pt x="1013622" y="2709333"/>
                  </a:lnTo>
                  <a:lnTo>
                    <a:pt x="0" y="2709333"/>
                  </a:lnTo>
                  <a:close/>
                </a:path>
              </a:pathLst>
            </a:custGeom>
            <a:solidFill>
              <a:srgbClr val="0A1B2A"/>
            </a:solidFill>
          </p:spPr>
          <p:txBody>
            <a:bodyPr/>
            <a:lstStyle/>
            <a:p>
              <a:endParaRPr lang="en-IE">
                <a:latin typeface="Poppins" panose="00000500000000000000" pitchFamily="2" charset="0"/>
                <a:cs typeface="Poppins" panose="00000500000000000000" pitchFamily="2" charset="0"/>
              </a:endParaRPr>
            </a:p>
          </p:txBody>
        </p:sp>
        <p:sp>
          <p:nvSpPr>
            <p:cNvPr id="6" name="TextBox 6"/>
            <p:cNvSpPr txBox="1"/>
            <p:nvPr/>
          </p:nvSpPr>
          <p:spPr>
            <a:xfrm>
              <a:off x="0" y="-38100"/>
              <a:ext cx="1013622" cy="2747433"/>
            </a:xfrm>
            <a:prstGeom prst="rect">
              <a:avLst/>
            </a:prstGeom>
          </p:spPr>
          <p:txBody>
            <a:bodyPr lIns="50800" tIns="50800" rIns="50800" bIns="50800" rtlCol="0" anchor="ctr"/>
            <a:lstStyle/>
            <a:p>
              <a:pPr algn="ctr">
                <a:lnSpc>
                  <a:spcPts val="2800"/>
                </a:lnSpc>
              </a:pPr>
              <a:endParaRPr>
                <a:latin typeface="Poppins" panose="00000500000000000000" pitchFamily="2" charset="0"/>
                <a:cs typeface="Poppins" panose="00000500000000000000" pitchFamily="2" charset="0"/>
              </a:endParaRPr>
            </a:p>
          </p:txBody>
        </p:sp>
      </p:grpSp>
      <p:sp>
        <p:nvSpPr>
          <p:cNvPr id="7" name="Freeform 7"/>
          <p:cNvSpPr/>
          <p:nvPr/>
        </p:nvSpPr>
        <p:spPr>
          <a:xfrm>
            <a:off x="9638478" y="4464545"/>
            <a:ext cx="3072054" cy="1539977"/>
          </a:xfrm>
          <a:custGeom>
            <a:avLst/>
            <a:gdLst/>
            <a:ahLst/>
            <a:cxnLst/>
            <a:rect l="l" t="t" r="r" b="b"/>
            <a:pathLst>
              <a:path w="1945735" h="871130">
                <a:moveTo>
                  <a:pt x="0" y="0"/>
                </a:moveTo>
                <a:lnTo>
                  <a:pt x="1945735" y="0"/>
                </a:lnTo>
                <a:lnTo>
                  <a:pt x="1945735" y="871130"/>
                </a:lnTo>
                <a:lnTo>
                  <a:pt x="0" y="871130"/>
                </a:lnTo>
                <a:lnTo>
                  <a:pt x="0" y="0"/>
                </a:lnTo>
                <a:close/>
              </a:path>
            </a:pathLst>
          </a:custGeom>
          <a:blipFill>
            <a:blip r:embed="rId6"/>
            <a:stretch>
              <a:fillRect/>
            </a:stretch>
          </a:blipFill>
        </p:spPr>
        <p:txBody>
          <a:bodyPr/>
          <a:lstStyle/>
          <a:p>
            <a:endParaRPr lang="en-IE" dirty="0">
              <a:latin typeface="Poppins" panose="00000500000000000000" pitchFamily="2" charset="0"/>
              <a:cs typeface="Poppins" panose="00000500000000000000" pitchFamily="2" charset="0"/>
            </a:endParaRPr>
          </a:p>
        </p:txBody>
      </p:sp>
      <p:sp>
        <p:nvSpPr>
          <p:cNvPr id="8" name="TextBox 8"/>
          <p:cNvSpPr txBox="1"/>
          <p:nvPr/>
        </p:nvSpPr>
        <p:spPr>
          <a:xfrm>
            <a:off x="15088349" y="1266825"/>
            <a:ext cx="2496596" cy="2810473"/>
          </a:xfrm>
          <a:prstGeom prst="rect">
            <a:avLst/>
          </a:prstGeom>
        </p:spPr>
        <p:txBody>
          <a:bodyPr lIns="0" tIns="0" rIns="0" bIns="0" rtlCol="0" anchor="t">
            <a:spAutoFit/>
          </a:bodyPr>
          <a:lstStyle/>
          <a:p>
            <a:pPr algn="ctr">
              <a:lnSpc>
                <a:spcPts val="10774"/>
              </a:lnSpc>
            </a:pPr>
            <a:r>
              <a:rPr lang="en-US" sz="11107" b="1" dirty="0">
                <a:solidFill>
                  <a:srgbClr val="FFFFFF">
                    <a:alpha val="9804"/>
                  </a:srgbClr>
                </a:solidFill>
                <a:latin typeface="Poppins" panose="00000500000000000000" pitchFamily="2" charset="0"/>
                <a:ea typeface="Montserrat Bold"/>
                <a:cs typeface="Poppins" panose="00000500000000000000" pitchFamily="2" charset="0"/>
                <a:sym typeface="Montserrat Bold"/>
              </a:rPr>
              <a:t>2025</a:t>
            </a:r>
          </a:p>
        </p:txBody>
      </p:sp>
      <p:grpSp>
        <p:nvGrpSpPr>
          <p:cNvPr id="24" name="Group 75">
            <a:extLst>
              <a:ext uri="{FF2B5EF4-FFF2-40B4-BE49-F238E27FC236}">
                <a16:creationId xmlns:a16="http://schemas.microsoft.com/office/drawing/2014/main" id="{9164243A-0875-E99B-AE65-382B02042757}"/>
              </a:ext>
            </a:extLst>
          </p:cNvPr>
          <p:cNvGrpSpPr/>
          <p:nvPr/>
        </p:nvGrpSpPr>
        <p:grpSpPr>
          <a:xfrm>
            <a:off x="6067442" y="4943471"/>
            <a:ext cx="3544153" cy="596202"/>
            <a:chOff x="0" y="0"/>
            <a:chExt cx="2913697" cy="490146"/>
          </a:xfrm>
        </p:grpSpPr>
        <p:sp>
          <p:nvSpPr>
            <p:cNvPr id="25" name="Freeform 76">
              <a:extLst>
                <a:ext uri="{FF2B5EF4-FFF2-40B4-BE49-F238E27FC236}">
                  <a16:creationId xmlns:a16="http://schemas.microsoft.com/office/drawing/2014/main" id="{CBD701FC-F444-67DA-B0FD-97C3F28011C7}"/>
                </a:ext>
              </a:extLst>
            </p:cNvPr>
            <p:cNvSpPr/>
            <p:nvPr/>
          </p:nvSpPr>
          <p:spPr>
            <a:xfrm>
              <a:off x="0" y="0"/>
              <a:ext cx="2910898" cy="490146"/>
            </a:xfrm>
            <a:custGeom>
              <a:avLst/>
              <a:gdLst/>
              <a:ahLst/>
              <a:cxnLst/>
              <a:rect l="l" t="t" r="r" b="b"/>
              <a:pathLst>
                <a:path w="2910898" h="490146">
                  <a:moveTo>
                    <a:pt x="2700060" y="0"/>
                  </a:moveTo>
                  <a:lnTo>
                    <a:pt x="10436" y="0"/>
                  </a:lnTo>
                  <a:cubicBezTo>
                    <a:pt x="7669" y="0"/>
                    <a:pt x="5014" y="1100"/>
                    <a:pt x="3057" y="3057"/>
                  </a:cubicBezTo>
                  <a:cubicBezTo>
                    <a:pt x="1100" y="5014"/>
                    <a:pt x="0" y="7669"/>
                    <a:pt x="0" y="10436"/>
                  </a:cubicBezTo>
                  <a:lnTo>
                    <a:pt x="0" y="479710"/>
                  </a:lnTo>
                  <a:cubicBezTo>
                    <a:pt x="0" y="482478"/>
                    <a:pt x="1100" y="485132"/>
                    <a:pt x="3057" y="487089"/>
                  </a:cubicBezTo>
                  <a:cubicBezTo>
                    <a:pt x="5014" y="489047"/>
                    <a:pt x="7669" y="490146"/>
                    <a:pt x="10436" y="490146"/>
                  </a:cubicBezTo>
                  <a:lnTo>
                    <a:pt x="2700060" y="490146"/>
                  </a:lnTo>
                  <a:cubicBezTo>
                    <a:pt x="2706671" y="490146"/>
                    <a:pt x="2712938" y="487201"/>
                    <a:pt x="2717158" y="482112"/>
                  </a:cubicBezTo>
                  <a:lnTo>
                    <a:pt x="2907035" y="253107"/>
                  </a:lnTo>
                  <a:cubicBezTo>
                    <a:pt x="2910898" y="248448"/>
                    <a:pt x="2910898" y="241698"/>
                    <a:pt x="2907035" y="237039"/>
                  </a:cubicBezTo>
                  <a:lnTo>
                    <a:pt x="2717158" y="8034"/>
                  </a:lnTo>
                  <a:cubicBezTo>
                    <a:pt x="2712938" y="2945"/>
                    <a:pt x="2706671" y="0"/>
                    <a:pt x="2700060" y="0"/>
                  </a:cubicBezTo>
                  <a:close/>
                </a:path>
              </a:pathLst>
            </a:custGeom>
            <a:solidFill>
              <a:srgbClr val="0A1B2A"/>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IE" sz="8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26" name="TextBox 77">
              <a:extLst>
                <a:ext uri="{FF2B5EF4-FFF2-40B4-BE49-F238E27FC236}">
                  <a16:creationId xmlns:a16="http://schemas.microsoft.com/office/drawing/2014/main" id="{9AA93973-EDBC-A18C-680A-31E68E4C9EF4}"/>
                </a:ext>
              </a:extLst>
            </p:cNvPr>
            <p:cNvSpPr txBox="1"/>
            <p:nvPr/>
          </p:nvSpPr>
          <p:spPr>
            <a:xfrm>
              <a:off x="0" y="-38100"/>
              <a:ext cx="2799397" cy="528246"/>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42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grpSp>
      <p:sp>
        <p:nvSpPr>
          <p:cNvPr id="27" name="Freeform 78">
            <a:extLst>
              <a:ext uri="{FF2B5EF4-FFF2-40B4-BE49-F238E27FC236}">
                <a16:creationId xmlns:a16="http://schemas.microsoft.com/office/drawing/2014/main" id="{8423C792-9E9F-B37E-67F0-DD3443C1745C}"/>
              </a:ext>
            </a:extLst>
          </p:cNvPr>
          <p:cNvSpPr/>
          <p:nvPr/>
        </p:nvSpPr>
        <p:spPr>
          <a:xfrm>
            <a:off x="5783520" y="4904588"/>
            <a:ext cx="659892" cy="659892"/>
          </a:xfrm>
          <a:custGeom>
            <a:avLst/>
            <a:gdLst/>
            <a:ahLst/>
            <a:cxnLst/>
            <a:rect l="l" t="t" r="r" b="b"/>
            <a:pathLst>
              <a:path w="690602" h="690602">
                <a:moveTo>
                  <a:pt x="0" y="0"/>
                </a:moveTo>
                <a:lnTo>
                  <a:pt x="690602" y="0"/>
                </a:lnTo>
                <a:lnTo>
                  <a:pt x="690602" y="690601"/>
                </a:lnTo>
                <a:lnTo>
                  <a:pt x="0" y="6906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IE" sz="8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44" name="TextBox 95">
            <a:extLst>
              <a:ext uri="{FF2B5EF4-FFF2-40B4-BE49-F238E27FC236}">
                <a16:creationId xmlns:a16="http://schemas.microsoft.com/office/drawing/2014/main" id="{B0FB2DA0-B7C5-1428-6C5E-A86D300783C4}"/>
              </a:ext>
            </a:extLst>
          </p:cNvPr>
          <p:cNvSpPr txBox="1"/>
          <p:nvPr/>
        </p:nvSpPr>
        <p:spPr>
          <a:xfrm>
            <a:off x="6675292" y="5181107"/>
            <a:ext cx="2503219" cy="18966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1323"/>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Poppins" panose="00000500000000000000" pitchFamily="2" charset="0"/>
                <a:ea typeface="Poppins"/>
                <a:cs typeface="Poppins" panose="00000500000000000000" pitchFamily="2" charset="0"/>
                <a:sym typeface="Poppins"/>
              </a:rPr>
              <a:t>www.adarehrm.ie</a:t>
            </a:r>
          </a:p>
        </p:txBody>
      </p:sp>
      <p:grpSp>
        <p:nvGrpSpPr>
          <p:cNvPr id="47" name="Group 21">
            <a:extLst>
              <a:ext uri="{FF2B5EF4-FFF2-40B4-BE49-F238E27FC236}">
                <a16:creationId xmlns:a16="http://schemas.microsoft.com/office/drawing/2014/main" id="{00423843-9BDB-26FC-BBEE-901F3FC68545}"/>
              </a:ext>
            </a:extLst>
          </p:cNvPr>
          <p:cNvGrpSpPr/>
          <p:nvPr/>
        </p:nvGrpSpPr>
        <p:grpSpPr>
          <a:xfrm>
            <a:off x="1236144" y="6974927"/>
            <a:ext cx="3028562" cy="436589"/>
            <a:chOff x="4907" y="-38100"/>
            <a:chExt cx="2884824" cy="415868"/>
          </a:xfrm>
        </p:grpSpPr>
        <p:sp>
          <p:nvSpPr>
            <p:cNvPr id="48" name="Freeform 22">
              <a:extLst>
                <a:ext uri="{FF2B5EF4-FFF2-40B4-BE49-F238E27FC236}">
                  <a16:creationId xmlns:a16="http://schemas.microsoft.com/office/drawing/2014/main" id="{006B2FA6-0B43-7B27-2169-5390CECDFF89}"/>
                </a:ext>
              </a:extLst>
            </p:cNvPr>
            <p:cNvSpPr/>
            <p:nvPr/>
          </p:nvSpPr>
          <p:spPr>
            <a:xfrm>
              <a:off x="4907" y="0"/>
              <a:ext cx="2884824" cy="377768"/>
            </a:xfrm>
            <a:custGeom>
              <a:avLst/>
              <a:gdLst/>
              <a:ahLst/>
              <a:cxnLst/>
              <a:rect l="l" t="t" r="r" b="b"/>
              <a:pathLst>
                <a:path w="2715570" h="377768">
                  <a:moveTo>
                    <a:pt x="211410" y="0"/>
                  </a:moveTo>
                  <a:lnTo>
                    <a:pt x="2504160" y="0"/>
                  </a:lnTo>
                  <a:cubicBezTo>
                    <a:pt x="2512238" y="0"/>
                    <a:pt x="2519664" y="4437"/>
                    <a:pt x="2523491" y="11552"/>
                  </a:cubicBezTo>
                  <a:lnTo>
                    <a:pt x="2714263" y="366216"/>
                  </a:lnTo>
                  <a:cubicBezTo>
                    <a:pt x="2715570" y="368646"/>
                    <a:pt x="2715503" y="371583"/>
                    <a:pt x="2714088" y="373951"/>
                  </a:cubicBezTo>
                  <a:cubicBezTo>
                    <a:pt x="2712673" y="376318"/>
                    <a:pt x="2710118" y="377768"/>
                    <a:pt x="2707360" y="377768"/>
                  </a:cubicBezTo>
                  <a:lnTo>
                    <a:pt x="8210" y="377768"/>
                  </a:lnTo>
                  <a:cubicBezTo>
                    <a:pt x="5452" y="377768"/>
                    <a:pt x="2896" y="376318"/>
                    <a:pt x="1481" y="373951"/>
                  </a:cubicBezTo>
                  <a:cubicBezTo>
                    <a:pt x="66" y="371583"/>
                    <a:pt x="0" y="368646"/>
                    <a:pt x="1307" y="366216"/>
                  </a:cubicBezTo>
                  <a:lnTo>
                    <a:pt x="192079" y="11552"/>
                  </a:lnTo>
                  <a:cubicBezTo>
                    <a:pt x="195906" y="4437"/>
                    <a:pt x="203332" y="0"/>
                    <a:pt x="211410" y="0"/>
                  </a:cubicBezTo>
                  <a:close/>
                </a:path>
              </a:pathLst>
            </a:custGeom>
            <a:solidFill>
              <a:srgbClr val="0A1B2A"/>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IE" sz="140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49" name="TextBox 23">
              <a:extLst>
                <a:ext uri="{FF2B5EF4-FFF2-40B4-BE49-F238E27FC236}">
                  <a16:creationId xmlns:a16="http://schemas.microsoft.com/office/drawing/2014/main" id="{B996A760-2FBF-479D-F860-03F5BEFF2C2F}"/>
                </a:ext>
              </a:extLst>
            </p:cNvPr>
            <p:cNvSpPr txBox="1"/>
            <p:nvPr/>
          </p:nvSpPr>
          <p:spPr>
            <a:xfrm>
              <a:off x="127000" y="-38100"/>
              <a:ext cx="2471384" cy="415868"/>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423"/>
                </a:lnSpc>
                <a:spcBef>
                  <a:spcPts val="0"/>
                </a:spcBef>
                <a:spcAft>
                  <a:spcPts val="0"/>
                </a:spcAft>
                <a:buClrTx/>
                <a:buSzTx/>
                <a:buFontTx/>
                <a:buNone/>
                <a:tabLst/>
                <a:defRPr/>
              </a:pPr>
              <a:endParaRPr kumimoji="0" sz="140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grpSp>
      <p:sp>
        <p:nvSpPr>
          <p:cNvPr id="50" name="Freeform 24">
            <a:extLst>
              <a:ext uri="{FF2B5EF4-FFF2-40B4-BE49-F238E27FC236}">
                <a16:creationId xmlns:a16="http://schemas.microsoft.com/office/drawing/2014/main" id="{4E7E3189-4C83-8BFF-14E7-D9E2E0E7BDF2}"/>
              </a:ext>
            </a:extLst>
          </p:cNvPr>
          <p:cNvSpPr/>
          <p:nvPr/>
        </p:nvSpPr>
        <p:spPr>
          <a:xfrm>
            <a:off x="1033985" y="6957650"/>
            <a:ext cx="494289" cy="494289"/>
          </a:xfrm>
          <a:custGeom>
            <a:avLst/>
            <a:gdLst/>
            <a:ahLst/>
            <a:cxnLst/>
            <a:rect l="l" t="t" r="r" b="b"/>
            <a:pathLst>
              <a:path w="509819" h="509819">
                <a:moveTo>
                  <a:pt x="0" y="0"/>
                </a:moveTo>
                <a:lnTo>
                  <a:pt x="509819" y="0"/>
                </a:lnTo>
                <a:lnTo>
                  <a:pt x="509819" y="509819"/>
                </a:lnTo>
                <a:lnTo>
                  <a:pt x="0" y="50981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IE" sz="140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grpSp>
        <p:nvGrpSpPr>
          <p:cNvPr id="51" name="Group 25">
            <a:extLst>
              <a:ext uri="{FF2B5EF4-FFF2-40B4-BE49-F238E27FC236}">
                <a16:creationId xmlns:a16="http://schemas.microsoft.com/office/drawing/2014/main" id="{679D9B2E-E04C-8B30-FF20-D01BD586F9C2}"/>
              </a:ext>
            </a:extLst>
          </p:cNvPr>
          <p:cNvGrpSpPr/>
          <p:nvPr/>
        </p:nvGrpSpPr>
        <p:grpSpPr>
          <a:xfrm>
            <a:off x="1281129" y="7560359"/>
            <a:ext cx="3535320" cy="1451407"/>
            <a:chOff x="0" y="0"/>
            <a:chExt cx="1708499" cy="755120"/>
          </a:xfrm>
        </p:grpSpPr>
        <p:sp>
          <p:nvSpPr>
            <p:cNvPr id="52" name="Freeform 26">
              <a:extLst>
                <a:ext uri="{FF2B5EF4-FFF2-40B4-BE49-F238E27FC236}">
                  <a16:creationId xmlns:a16="http://schemas.microsoft.com/office/drawing/2014/main" id="{E1DDC49E-7678-DEF5-8B18-6883AD9F97EA}"/>
                </a:ext>
              </a:extLst>
            </p:cNvPr>
            <p:cNvSpPr/>
            <p:nvPr/>
          </p:nvSpPr>
          <p:spPr>
            <a:xfrm>
              <a:off x="0" y="0"/>
              <a:ext cx="1706464" cy="755120"/>
            </a:xfrm>
            <a:custGeom>
              <a:avLst/>
              <a:gdLst/>
              <a:ahLst/>
              <a:cxnLst/>
              <a:rect l="l" t="t" r="r" b="b"/>
              <a:pathLst>
                <a:path w="1706464" h="755120">
                  <a:moveTo>
                    <a:pt x="1493870" y="0"/>
                  </a:moveTo>
                  <a:lnTo>
                    <a:pt x="11429" y="0"/>
                  </a:lnTo>
                  <a:cubicBezTo>
                    <a:pt x="8398" y="0"/>
                    <a:pt x="5491" y="1204"/>
                    <a:pt x="3347" y="3347"/>
                  </a:cubicBezTo>
                  <a:cubicBezTo>
                    <a:pt x="1204" y="5491"/>
                    <a:pt x="0" y="8398"/>
                    <a:pt x="0" y="11429"/>
                  </a:cubicBezTo>
                  <a:lnTo>
                    <a:pt x="0" y="743692"/>
                  </a:lnTo>
                  <a:cubicBezTo>
                    <a:pt x="0" y="746723"/>
                    <a:pt x="1204" y="749630"/>
                    <a:pt x="3347" y="751773"/>
                  </a:cubicBezTo>
                  <a:cubicBezTo>
                    <a:pt x="5491" y="753916"/>
                    <a:pt x="8398" y="755120"/>
                    <a:pt x="11429" y="755120"/>
                  </a:cubicBezTo>
                  <a:lnTo>
                    <a:pt x="1493870" y="755120"/>
                  </a:lnTo>
                  <a:cubicBezTo>
                    <a:pt x="1500909" y="755120"/>
                    <a:pt x="1507379" y="751255"/>
                    <a:pt x="1510715" y="745057"/>
                  </a:cubicBezTo>
                  <a:lnTo>
                    <a:pt x="1703082" y="387624"/>
                  </a:lnTo>
                  <a:cubicBezTo>
                    <a:pt x="1706464" y="381341"/>
                    <a:pt x="1706464" y="373780"/>
                    <a:pt x="1703082" y="367496"/>
                  </a:cubicBezTo>
                  <a:lnTo>
                    <a:pt x="1510715" y="10064"/>
                  </a:lnTo>
                  <a:cubicBezTo>
                    <a:pt x="1507379" y="3866"/>
                    <a:pt x="1500909" y="0"/>
                    <a:pt x="1493870" y="0"/>
                  </a:cubicBezTo>
                  <a:close/>
                </a:path>
              </a:pathLst>
            </a:custGeom>
            <a:solidFill>
              <a:srgbClr val="0A1B2A"/>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IE" sz="140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53" name="TextBox 27">
              <a:extLst>
                <a:ext uri="{FF2B5EF4-FFF2-40B4-BE49-F238E27FC236}">
                  <a16:creationId xmlns:a16="http://schemas.microsoft.com/office/drawing/2014/main" id="{5B3B1FC1-245F-5023-12FF-98D50702D6AD}"/>
                </a:ext>
              </a:extLst>
            </p:cNvPr>
            <p:cNvSpPr txBox="1"/>
            <p:nvPr/>
          </p:nvSpPr>
          <p:spPr>
            <a:xfrm>
              <a:off x="0" y="-38100"/>
              <a:ext cx="1594199" cy="79322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423"/>
                </a:lnSpc>
                <a:spcBef>
                  <a:spcPts val="0"/>
                </a:spcBef>
                <a:spcAft>
                  <a:spcPts val="0"/>
                </a:spcAft>
                <a:buClrTx/>
                <a:buSzTx/>
                <a:buFontTx/>
                <a:buNone/>
                <a:tabLst/>
                <a:defRPr/>
              </a:pPr>
              <a:endParaRPr kumimoji="0" sz="140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grpSp>
      <p:sp>
        <p:nvSpPr>
          <p:cNvPr id="54" name="Freeform 28">
            <a:extLst>
              <a:ext uri="{FF2B5EF4-FFF2-40B4-BE49-F238E27FC236}">
                <a16:creationId xmlns:a16="http://schemas.microsoft.com/office/drawing/2014/main" id="{6D1A7499-A493-C382-E490-CE10531D457E}"/>
              </a:ext>
            </a:extLst>
          </p:cNvPr>
          <p:cNvSpPr/>
          <p:nvPr/>
        </p:nvSpPr>
        <p:spPr>
          <a:xfrm>
            <a:off x="1033985" y="7481175"/>
            <a:ext cx="494289" cy="494289"/>
          </a:xfrm>
          <a:custGeom>
            <a:avLst/>
            <a:gdLst/>
            <a:ahLst/>
            <a:cxnLst/>
            <a:rect l="l" t="t" r="r" b="b"/>
            <a:pathLst>
              <a:path w="509819" h="509819">
                <a:moveTo>
                  <a:pt x="0" y="0"/>
                </a:moveTo>
                <a:lnTo>
                  <a:pt x="509819" y="0"/>
                </a:lnTo>
                <a:lnTo>
                  <a:pt x="509819" y="509819"/>
                </a:lnTo>
                <a:lnTo>
                  <a:pt x="0" y="50981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IE" sz="140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55" name="Freeform 29">
            <a:extLst>
              <a:ext uri="{FF2B5EF4-FFF2-40B4-BE49-F238E27FC236}">
                <a16:creationId xmlns:a16="http://schemas.microsoft.com/office/drawing/2014/main" id="{E07865BD-0AD0-8081-41AF-95CE4EE299C9}"/>
              </a:ext>
            </a:extLst>
          </p:cNvPr>
          <p:cNvSpPr/>
          <p:nvPr/>
        </p:nvSpPr>
        <p:spPr>
          <a:xfrm>
            <a:off x="1150397" y="7082979"/>
            <a:ext cx="261464" cy="260484"/>
          </a:xfrm>
          <a:custGeom>
            <a:avLst/>
            <a:gdLst/>
            <a:ahLst/>
            <a:cxnLst/>
            <a:rect l="l" t="t" r="r" b="b"/>
            <a:pathLst>
              <a:path w="269679" h="268668">
                <a:moveTo>
                  <a:pt x="0" y="0"/>
                </a:moveTo>
                <a:lnTo>
                  <a:pt x="269679" y="0"/>
                </a:lnTo>
                <a:lnTo>
                  <a:pt x="269679" y="268668"/>
                </a:lnTo>
                <a:lnTo>
                  <a:pt x="0" y="2686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IE" sz="140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56" name="Freeform 30">
            <a:extLst>
              <a:ext uri="{FF2B5EF4-FFF2-40B4-BE49-F238E27FC236}">
                <a16:creationId xmlns:a16="http://schemas.microsoft.com/office/drawing/2014/main" id="{55506517-7EA2-4D8F-E40C-D7DE2A83852C}"/>
              </a:ext>
            </a:extLst>
          </p:cNvPr>
          <p:cNvSpPr/>
          <p:nvPr/>
        </p:nvSpPr>
        <p:spPr>
          <a:xfrm>
            <a:off x="1150397" y="7588414"/>
            <a:ext cx="261464" cy="261137"/>
          </a:xfrm>
          <a:custGeom>
            <a:avLst/>
            <a:gdLst/>
            <a:ahLst/>
            <a:cxnLst/>
            <a:rect l="l" t="t" r="r" b="b"/>
            <a:pathLst>
              <a:path w="269679" h="269342">
                <a:moveTo>
                  <a:pt x="0" y="0"/>
                </a:moveTo>
                <a:lnTo>
                  <a:pt x="269679" y="0"/>
                </a:lnTo>
                <a:lnTo>
                  <a:pt x="269679" y="269342"/>
                </a:lnTo>
                <a:lnTo>
                  <a:pt x="0" y="26934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IE" sz="140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grpSp>
        <p:nvGrpSpPr>
          <p:cNvPr id="57" name="Group 35">
            <a:extLst>
              <a:ext uri="{FF2B5EF4-FFF2-40B4-BE49-F238E27FC236}">
                <a16:creationId xmlns:a16="http://schemas.microsoft.com/office/drawing/2014/main" id="{2095D0FB-D341-0AC4-953E-D13F20A83741}"/>
              </a:ext>
            </a:extLst>
          </p:cNvPr>
          <p:cNvGrpSpPr/>
          <p:nvPr/>
        </p:nvGrpSpPr>
        <p:grpSpPr>
          <a:xfrm>
            <a:off x="5392784" y="6975040"/>
            <a:ext cx="3085383" cy="439429"/>
            <a:chOff x="4875" y="-38100"/>
            <a:chExt cx="2919962" cy="415868"/>
          </a:xfrm>
        </p:grpSpPr>
        <p:sp>
          <p:nvSpPr>
            <p:cNvPr id="58" name="Freeform 36">
              <a:extLst>
                <a:ext uri="{FF2B5EF4-FFF2-40B4-BE49-F238E27FC236}">
                  <a16:creationId xmlns:a16="http://schemas.microsoft.com/office/drawing/2014/main" id="{17C7C80B-B9C4-D8A5-494D-6D5D445A9B01}"/>
                </a:ext>
              </a:extLst>
            </p:cNvPr>
            <p:cNvSpPr/>
            <p:nvPr/>
          </p:nvSpPr>
          <p:spPr>
            <a:xfrm>
              <a:off x="4875" y="0"/>
              <a:ext cx="2919962" cy="377768"/>
            </a:xfrm>
            <a:custGeom>
              <a:avLst/>
              <a:gdLst/>
              <a:ahLst/>
              <a:cxnLst/>
              <a:rect l="l" t="t" r="r" b="b"/>
              <a:pathLst>
                <a:path w="2715633" h="377768">
                  <a:moveTo>
                    <a:pt x="211357" y="0"/>
                  </a:moveTo>
                  <a:lnTo>
                    <a:pt x="2504276" y="0"/>
                  </a:lnTo>
                  <a:cubicBezTo>
                    <a:pt x="2512303" y="0"/>
                    <a:pt x="2519680" y="4409"/>
                    <a:pt x="2523482" y="11477"/>
                  </a:cubicBezTo>
                  <a:lnTo>
                    <a:pt x="2714335" y="366291"/>
                  </a:lnTo>
                  <a:cubicBezTo>
                    <a:pt x="2715634" y="368704"/>
                    <a:pt x="2715568" y="371623"/>
                    <a:pt x="2714162" y="373975"/>
                  </a:cubicBezTo>
                  <a:cubicBezTo>
                    <a:pt x="2712756" y="376328"/>
                    <a:pt x="2710217" y="377768"/>
                    <a:pt x="2707476" y="377768"/>
                  </a:cubicBezTo>
                  <a:lnTo>
                    <a:pt x="8157" y="377768"/>
                  </a:lnTo>
                  <a:cubicBezTo>
                    <a:pt x="5417" y="377768"/>
                    <a:pt x="2878" y="376328"/>
                    <a:pt x="1472" y="373975"/>
                  </a:cubicBezTo>
                  <a:cubicBezTo>
                    <a:pt x="66" y="371623"/>
                    <a:pt x="0" y="368704"/>
                    <a:pt x="1299" y="366291"/>
                  </a:cubicBezTo>
                  <a:lnTo>
                    <a:pt x="192151" y="11477"/>
                  </a:lnTo>
                  <a:cubicBezTo>
                    <a:pt x="195954" y="4409"/>
                    <a:pt x="203331" y="0"/>
                    <a:pt x="211357" y="0"/>
                  </a:cubicBezTo>
                  <a:close/>
                </a:path>
              </a:pathLst>
            </a:custGeom>
            <a:solidFill>
              <a:srgbClr val="0A1B2A"/>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IE" sz="140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59" name="TextBox 37">
              <a:extLst>
                <a:ext uri="{FF2B5EF4-FFF2-40B4-BE49-F238E27FC236}">
                  <a16:creationId xmlns:a16="http://schemas.microsoft.com/office/drawing/2014/main" id="{0453F31E-192D-FCB1-8A4A-346CD5D272B0}"/>
                </a:ext>
              </a:extLst>
            </p:cNvPr>
            <p:cNvSpPr txBox="1"/>
            <p:nvPr/>
          </p:nvSpPr>
          <p:spPr>
            <a:xfrm>
              <a:off x="127000" y="-38100"/>
              <a:ext cx="2471384" cy="415868"/>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423"/>
                </a:lnSpc>
                <a:spcBef>
                  <a:spcPts val="0"/>
                </a:spcBef>
                <a:spcAft>
                  <a:spcPts val="0"/>
                </a:spcAft>
                <a:buClrTx/>
                <a:buSzTx/>
                <a:buFontTx/>
                <a:buNone/>
                <a:tabLst/>
                <a:defRPr/>
              </a:pPr>
              <a:endParaRPr kumimoji="0" sz="140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grpSp>
      <p:sp>
        <p:nvSpPr>
          <p:cNvPr id="60" name="Freeform 38">
            <a:extLst>
              <a:ext uri="{FF2B5EF4-FFF2-40B4-BE49-F238E27FC236}">
                <a16:creationId xmlns:a16="http://schemas.microsoft.com/office/drawing/2014/main" id="{6D8AC943-EE6D-8DC7-6E9C-FE5FB485FFEE}"/>
              </a:ext>
            </a:extLst>
          </p:cNvPr>
          <p:cNvSpPr/>
          <p:nvPr/>
        </p:nvSpPr>
        <p:spPr>
          <a:xfrm>
            <a:off x="5200475" y="6957650"/>
            <a:ext cx="497503" cy="497503"/>
          </a:xfrm>
          <a:custGeom>
            <a:avLst/>
            <a:gdLst/>
            <a:ahLst/>
            <a:cxnLst/>
            <a:rect l="l" t="t" r="r" b="b"/>
            <a:pathLst>
              <a:path w="513134" h="513134">
                <a:moveTo>
                  <a:pt x="0" y="0"/>
                </a:moveTo>
                <a:lnTo>
                  <a:pt x="513135" y="0"/>
                </a:lnTo>
                <a:lnTo>
                  <a:pt x="513135" y="513134"/>
                </a:lnTo>
                <a:lnTo>
                  <a:pt x="0" y="5131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IE" sz="140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grpSp>
        <p:nvGrpSpPr>
          <p:cNvPr id="61" name="Group 39">
            <a:extLst>
              <a:ext uri="{FF2B5EF4-FFF2-40B4-BE49-F238E27FC236}">
                <a16:creationId xmlns:a16="http://schemas.microsoft.com/office/drawing/2014/main" id="{DBC40B9F-0F06-2E09-43EC-3AF24A4A7BFC}"/>
              </a:ext>
            </a:extLst>
          </p:cNvPr>
          <p:cNvGrpSpPr/>
          <p:nvPr/>
        </p:nvGrpSpPr>
        <p:grpSpPr>
          <a:xfrm>
            <a:off x="5449226" y="7550921"/>
            <a:ext cx="3558309" cy="1460844"/>
            <a:chOff x="0" y="0"/>
            <a:chExt cx="1708499" cy="755120"/>
          </a:xfrm>
        </p:grpSpPr>
        <p:sp>
          <p:nvSpPr>
            <p:cNvPr id="62" name="Freeform 40">
              <a:extLst>
                <a:ext uri="{FF2B5EF4-FFF2-40B4-BE49-F238E27FC236}">
                  <a16:creationId xmlns:a16="http://schemas.microsoft.com/office/drawing/2014/main" id="{C4AE1171-1D13-CF9E-6859-ECBDE9019A37}"/>
                </a:ext>
              </a:extLst>
            </p:cNvPr>
            <p:cNvSpPr/>
            <p:nvPr/>
          </p:nvSpPr>
          <p:spPr>
            <a:xfrm>
              <a:off x="0" y="0"/>
              <a:ext cx="1706477" cy="755120"/>
            </a:xfrm>
            <a:custGeom>
              <a:avLst/>
              <a:gdLst/>
              <a:ahLst/>
              <a:cxnLst/>
              <a:rect l="l" t="t" r="r" b="b"/>
              <a:pathLst>
                <a:path w="1706477" h="755120">
                  <a:moveTo>
                    <a:pt x="1493944" y="0"/>
                  </a:moveTo>
                  <a:lnTo>
                    <a:pt x="11355" y="0"/>
                  </a:lnTo>
                  <a:cubicBezTo>
                    <a:pt x="5084" y="0"/>
                    <a:pt x="0" y="5084"/>
                    <a:pt x="0" y="11355"/>
                  </a:cubicBezTo>
                  <a:lnTo>
                    <a:pt x="0" y="743766"/>
                  </a:lnTo>
                  <a:cubicBezTo>
                    <a:pt x="0" y="750037"/>
                    <a:pt x="5084" y="755120"/>
                    <a:pt x="11355" y="755120"/>
                  </a:cubicBezTo>
                  <a:lnTo>
                    <a:pt x="1493944" y="755120"/>
                  </a:lnTo>
                  <a:cubicBezTo>
                    <a:pt x="1500937" y="755120"/>
                    <a:pt x="1507366" y="751280"/>
                    <a:pt x="1510680" y="745122"/>
                  </a:cubicBezTo>
                  <a:lnTo>
                    <a:pt x="1703117" y="387559"/>
                  </a:lnTo>
                  <a:cubicBezTo>
                    <a:pt x="1706477" y="381316"/>
                    <a:pt x="1706477" y="373804"/>
                    <a:pt x="1703117" y="367561"/>
                  </a:cubicBezTo>
                  <a:lnTo>
                    <a:pt x="1510680" y="9999"/>
                  </a:lnTo>
                  <a:cubicBezTo>
                    <a:pt x="1507366" y="3841"/>
                    <a:pt x="1500937" y="0"/>
                    <a:pt x="1493944" y="0"/>
                  </a:cubicBezTo>
                  <a:close/>
                </a:path>
              </a:pathLst>
            </a:custGeom>
            <a:solidFill>
              <a:srgbClr val="0A1B2A"/>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IE" sz="140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63" name="TextBox 41">
              <a:extLst>
                <a:ext uri="{FF2B5EF4-FFF2-40B4-BE49-F238E27FC236}">
                  <a16:creationId xmlns:a16="http://schemas.microsoft.com/office/drawing/2014/main" id="{83BD98CA-B597-45B7-73FA-562DC4855D1E}"/>
                </a:ext>
              </a:extLst>
            </p:cNvPr>
            <p:cNvSpPr txBox="1"/>
            <p:nvPr/>
          </p:nvSpPr>
          <p:spPr>
            <a:xfrm>
              <a:off x="0" y="-38100"/>
              <a:ext cx="1594199" cy="79322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423"/>
                </a:lnSpc>
                <a:spcBef>
                  <a:spcPts val="0"/>
                </a:spcBef>
                <a:spcAft>
                  <a:spcPts val="0"/>
                </a:spcAft>
                <a:buClrTx/>
                <a:buSzTx/>
                <a:buFontTx/>
                <a:buNone/>
                <a:tabLst/>
                <a:defRPr/>
              </a:pPr>
              <a:endParaRPr kumimoji="0" sz="140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grpSp>
      <p:sp>
        <p:nvSpPr>
          <p:cNvPr id="64" name="Freeform 42">
            <a:extLst>
              <a:ext uri="{FF2B5EF4-FFF2-40B4-BE49-F238E27FC236}">
                <a16:creationId xmlns:a16="http://schemas.microsoft.com/office/drawing/2014/main" id="{F9A70FA5-2106-7A45-484C-D0805EE3225B}"/>
              </a:ext>
            </a:extLst>
          </p:cNvPr>
          <p:cNvSpPr/>
          <p:nvPr/>
        </p:nvSpPr>
        <p:spPr>
          <a:xfrm>
            <a:off x="5200475" y="7471220"/>
            <a:ext cx="497503" cy="497503"/>
          </a:xfrm>
          <a:custGeom>
            <a:avLst/>
            <a:gdLst/>
            <a:ahLst/>
            <a:cxnLst/>
            <a:rect l="l" t="t" r="r" b="b"/>
            <a:pathLst>
              <a:path w="513134" h="513134">
                <a:moveTo>
                  <a:pt x="0" y="0"/>
                </a:moveTo>
                <a:lnTo>
                  <a:pt x="513135" y="0"/>
                </a:lnTo>
                <a:lnTo>
                  <a:pt x="513135" y="513135"/>
                </a:lnTo>
                <a:lnTo>
                  <a:pt x="0" y="51313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IE" sz="140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65" name="Freeform 43">
            <a:extLst>
              <a:ext uri="{FF2B5EF4-FFF2-40B4-BE49-F238E27FC236}">
                <a16:creationId xmlns:a16="http://schemas.microsoft.com/office/drawing/2014/main" id="{E1D9B60A-9CD4-7568-3EF5-9796E6947D96}"/>
              </a:ext>
            </a:extLst>
          </p:cNvPr>
          <p:cNvSpPr/>
          <p:nvPr/>
        </p:nvSpPr>
        <p:spPr>
          <a:xfrm>
            <a:off x="5317646" y="7083795"/>
            <a:ext cx="263164" cy="262178"/>
          </a:xfrm>
          <a:custGeom>
            <a:avLst/>
            <a:gdLst/>
            <a:ahLst/>
            <a:cxnLst/>
            <a:rect l="l" t="t" r="r" b="b"/>
            <a:pathLst>
              <a:path w="271433" h="270415">
                <a:moveTo>
                  <a:pt x="0" y="0"/>
                </a:moveTo>
                <a:lnTo>
                  <a:pt x="271433" y="0"/>
                </a:lnTo>
                <a:lnTo>
                  <a:pt x="271433" y="270414"/>
                </a:lnTo>
                <a:lnTo>
                  <a:pt x="0" y="270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IE" sz="140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66" name="Freeform 44">
            <a:extLst>
              <a:ext uri="{FF2B5EF4-FFF2-40B4-BE49-F238E27FC236}">
                <a16:creationId xmlns:a16="http://schemas.microsoft.com/office/drawing/2014/main" id="{94FBEB3A-0CE4-0EBA-1230-974BB6BF1122}"/>
              </a:ext>
            </a:extLst>
          </p:cNvPr>
          <p:cNvSpPr/>
          <p:nvPr/>
        </p:nvSpPr>
        <p:spPr>
          <a:xfrm>
            <a:off x="5317646" y="7577562"/>
            <a:ext cx="263164" cy="262836"/>
          </a:xfrm>
          <a:custGeom>
            <a:avLst/>
            <a:gdLst/>
            <a:ahLst/>
            <a:cxnLst/>
            <a:rect l="l" t="t" r="r" b="b"/>
            <a:pathLst>
              <a:path w="271433" h="271093">
                <a:moveTo>
                  <a:pt x="0" y="0"/>
                </a:moveTo>
                <a:lnTo>
                  <a:pt x="271433" y="0"/>
                </a:lnTo>
                <a:lnTo>
                  <a:pt x="271433" y="271093"/>
                </a:lnTo>
                <a:lnTo>
                  <a:pt x="0" y="27109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IE" sz="140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grpSp>
        <p:nvGrpSpPr>
          <p:cNvPr id="67" name="Group 45">
            <a:extLst>
              <a:ext uri="{FF2B5EF4-FFF2-40B4-BE49-F238E27FC236}">
                <a16:creationId xmlns:a16="http://schemas.microsoft.com/office/drawing/2014/main" id="{B82D5F45-3FC7-A70A-2AD9-90E2F7AC86B1}"/>
              </a:ext>
            </a:extLst>
          </p:cNvPr>
          <p:cNvGrpSpPr/>
          <p:nvPr/>
        </p:nvGrpSpPr>
        <p:grpSpPr>
          <a:xfrm>
            <a:off x="9644723" y="6974927"/>
            <a:ext cx="3265892" cy="436557"/>
            <a:chOff x="4907" y="-38100"/>
            <a:chExt cx="3111120" cy="415868"/>
          </a:xfrm>
        </p:grpSpPr>
        <p:sp>
          <p:nvSpPr>
            <p:cNvPr id="68" name="Freeform 46">
              <a:extLst>
                <a:ext uri="{FF2B5EF4-FFF2-40B4-BE49-F238E27FC236}">
                  <a16:creationId xmlns:a16="http://schemas.microsoft.com/office/drawing/2014/main" id="{EB48C9AA-23F1-AE9D-CCB0-BF9350730941}"/>
                </a:ext>
              </a:extLst>
            </p:cNvPr>
            <p:cNvSpPr/>
            <p:nvPr/>
          </p:nvSpPr>
          <p:spPr>
            <a:xfrm>
              <a:off x="4907" y="0"/>
              <a:ext cx="3111120" cy="377768"/>
            </a:xfrm>
            <a:custGeom>
              <a:avLst/>
              <a:gdLst/>
              <a:ahLst/>
              <a:cxnLst/>
              <a:rect l="l" t="t" r="r" b="b"/>
              <a:pathLst>
                <a:path w="2715569" h="377768">
                  <a:moveTo>
                    <a:pt x="211411" y="0"/>
                  </a:moveTo>
                  <a:lnTo>
                    <a:pt x="2504159" y="0"/>
                  </a:lnTo>
                  <a:cubicBezTo>
                    <a:pt x="2512238" y="0"/>
                    <a:pt x="2519664" y="4438"/>
                    <a:pt x="2523491" y="11553"/>
                  </a:cubicBezTo>
                  <a:lnTo>
                    <a:pt x="2714263" y="366215"/>
                  </a:lnTo>
                  <a:cubicBezTo>
                    <a:pt x="2715569" y="368645"/>
                    <a:pt x="2715503" y="371582"/>
                    <a:pt x="2714088" y="373950"/>
                  </a:cubicBezTo>
                  <a:cubicBezTo>
                    <a:pt x="2712673" y="376318"/>
                    <a:pt x="2710117" y="377768"/>
                    <a:pt x="2707359" y="377768"/>
                  </a:cubicBezTo>
                  <a:lnTo>
                    <a:pt x="8211" y="377768"/>
                  </a:lnTo>
                  <a:cubicBezTo>
                    <a:pt x="5453" y="377768"/>
                    <a:pt x="2897" y="376318"/>
                    <a:pt x="1482" y="373950"/>
                  </a:cubicBezTo>
                  <a:cubicBezTo>
                    <a:pt x="67" y="371582"/>
                    <a:pt x="0" y="368645"/>
                    <a:pt x="1307" y="366215"/>
                  </a:cubicBezTo>
                  <a:lnTo>
                    <a:pt x="192079" y="11553"/>
                  </a:lnTo>
                  <a:cubicBezTo>
                    <a:pt x="195906" y="4438"/>
                    <a:pt x="203332" y="0"/>
                    <a:pt x="211411" y="0"/>
                  </a:cubicBezTo>
                  <a:close/>
                </a:path>
              </a:pathLst>
            </a:custGeom>
            <a:solidFill>
              <a:srgbClr val="0A1B2A"/>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IE" sz="140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endParaRPr>
            </a:p>
          </p:txBody>
        </p:sp>
        <p:sp>
          <p:nvSpPr>
            <p:cNvPr id="69" name="TextBox 47">
              <a:extLst>
                <a:ext uri="{FF2B5EF4-FFF2-40B4-BE49-F238E27FC236}">
                  <a16:creationId xmlns:a16="http://schemas.microsoft.com/office/drawing/2014/main" id="{D290C58C-7534-CFF5-7911-94DD95E6D424}"/>
                </a:ext>
              </a:extLst>
            </p:cNvPr>
            <p:cNvSpPr txBox="1"/>
            <p:nvPr/>
          </p:nvSpPr>
          <p:spPr>
            <a:xfrm>
              <a:off x="127000" y="-38100"/>
              <a:ext cx="2471384" cy="415868"/>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423"/>
                </a:lnSpc>
                <a:spcBef>
                  <a:spcPts val="0"/>
                </a:spcBef>
                <a:spcAft>
                  <a:spcPts val="0"/>
                </a:spcAft>
                <a:buClrTx/>
                <a:buSzTx/>
                <a:buFontTx/>
                <a:buNone/>
                <a:tabLst/>
                <a:defRPr/>
              </a:pPr>
              <a:endParaRPr kumimoji="0" sz="140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grpSp>
      <p:sp>
        <p:nvSpPr>
          <p:cNvPr id="70" name="Freeform 48">
            <a:extLst>
              <a:ext uri="{FF2B5EF4-FFF2-40B4-BE49-F238E27FC236}">
                <a16:creationId xmlns:a16="http://schemas.microsoft.com/office/drawing/2014/main" id="{44D23163-4460-877B-40D8-99351B69A276}"/>
              </a:ext>
            </a:extLst>
          </p:cNvPr>
          <p:cNvSpPr/>
          <p:nvPr/>
        </p:nvSpPr>
        <p:spPr>
          <a:xfrm>
            <a:off x="9468807" y="6957650"/>
            <a:ext cx="494254" cy="494254"/>
          </a:xfrm>
          <a:custGeom>
            <a:avLst/>
            <a:gdLst/>
            <a:ahLst/>
            <a:cxnLst/>
            <a:rect l="l" t="t" r="r" b="b"/>
            <a:pathLst>
              <a:path w="509782" h="509782">
                <a:moveTo>
                  <a:pt x="0" y="0"/>
                </a:moveTo>
                <a:lnTo>
                  <a:pt x="509781" y="0"/>
                </a:lnTo>
                <a:lnTo>
                  <a:pt x="509781" y="509781"/>
                </a:lnTo>
                <a:lnTo>
                  <a:pt x="0" y="5097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IE" sz="140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grpSp>
        <p:nvGrpSpPr>
          <p:cNvPr id="71" name="Group 49">
            <a:extLst>
              <a:ext uri="{FF2B5EF4-FFF2-40B4-BE49-F238E27FC236}">
                <a16:creationId xmlns:a16="http://schemas.microsoft.com/office/drawing/2014/main" id="{A0830868-0BB2-C65A-2E9F-7E611B89CC8C}"/>
              </a:ext>
            </a:extLst>
          </p:cNvPr>
          <p:cNvGrpSpPr/>
          <p:nvPr/>
        </p:nvGrpSpPr>
        <p:grpSpPr>
          <a:xfrm>
            <a:off x="9715933" y="7560467"/>
            <a:ext cx="3695267" cy="1451299"/>
            <a:chOff x="0" y="0"/>
            <a:chExt cx="1708499" cy="755120"/>
          </a:xfrm>
        </p:grpSpPr>
        <p:sp>
          <p:nvSpPr>
            <p:cNvPr id="72" name="Freeform 50">
              <a:extLst>
                <a:ext uri="{FF2B5EF4-FFF2-40B4-BE49-F238E27FC236}">
                  <a16:creationId xmlns:a16="http://schemas.microsoft.com/office/drawing/2014/main" id="{09D2B4CB-9D6D-F26F-91A1-8F5646DDCD03}"/>
                </a:ext>
              </a:extLst>
            </p:cNvPr>
            <p:cNvSpPr/>
            <p:nvPr/>
          </p:nvSpPr>
          <p:spPr>
            <a:xfrm>
              <a:off x="0" y="0"/>
              <a:ext cx="1706464" cy="755120"/>
            </a:xfrm>
            <a:custGeom>
              <a:avLst/>
              <a:gdLst/>
              <a:ahLst/>
              <a:cxnLst/>
              <a:rect l="l" t="t" r="r" b="b"/>
              <a:pathLst>
                <a:path w="1706464" h="755120">
                  <a:moveTo>
                    <a:pt x="1493869" y="0"/>
                  </a:moveTo>
                  <a:lnTo>
                    <a:pt x="11430" y="0"/>
                  </a:lnTo>
                  <a:cubicBezTo>
                    <a:pt x="8398" y="0"/>
                    <a:pt x="5491" y="1204"/>
                    <a:pt x="3348" y="3348"/>
                  </a:cubicBezTo>
                  <a:cubicBezTo>
                    <a:pt x="1204" y="5491"/>
                    <a:pt x="0" y="8398"/>
                    <a:pt x="0" y="11430"/>
                  </a:cubicBezTo>
                  <a:lnTo>
                    <a:pt x="0" y="743691"/>
                  </a:lnTo>
                  <a:cubicBezTo>
                    <a:pt x="0" y="750003"/>
                    <a:pt x="5117" y="755120"/>
                    <a:pt x="11430" y="755120"/>
                  </a:cubicBezTo>
                  <a:lnTo>
                    <a:pt x="1493869" y="755120"/>
                  </a:lnTo>
                  <a:cubicBezTo>
                    <a:pt x="1500908" y="755120"/>
                    <a:pt x="1507379" y="751255"/>
                    <a:pt x="1510715" y="745056"/>
                  </a:cubicBezTo>
                  <a:lnTo>
                    <a:pt x="1703082" y="387625"/>
                  </a:lnTo>
                  <a:cubicBezTo>
                    <a:pt x="1706464" y="381341"/>
                    <a:pt x="1706464" y="373779"/>
                    <a:pt x="1703082" y="367496"/>
                  </a:cubicBezTo>
                  <a:lnTo>
                    <a:pt x="1510715" y="10065"/>
                  </a:lnTo>
                  <a:cubicBezTo>
                    <a:pt x="1507379" y="3866"/>
                    <a:pt x="1500908" y="0"/>
                    <a:pt x="1493869" y="0"/>
                  </a:cubicBezTo>
                  <a:close/>
                </a:path>
              </a:pathLst>
            </a:custGeom>
            <a:solidFill>
              <a:srgbClr val="0A1B2A"/>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IE" sz="140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73" name="TextBox 51">
              <a:extLst>
                <a:ext uri="{FF2B5EF4-FFF2-40B4-BE49-F238E27FC236}">
                  <a16:creationId xmlns:a16="http://schemas.microsoft.com/office/drawing/2014/main" id="{967EB142-AE59-B0FB-1F91-87F9F99713B5}"/>
                </a:ext>
              </a:extLst>
            </p:cNvPr>
            <p:cNvSpPr txBox="1"/>
            <p:nvPr/>
          </p:nvSpPr>
          <p:spPr>
            <a:xfrm>
              <a:off x="0" y="-38100"/>
              <a:ext cx="1594199" cy="79322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423"/>
                </a:lnSpc>
                <a:spcBef>
                  <a:spcPts val="0"/>
                </a:spcBef>
                <a:spcAft>
                  <a:spcPts val="0"/>
                </a:spcAft>
                <a:buClrTx/>
                <a:buSzTx/>
                <a:buFontTx/>
                <a:buNone/>
                <a:tabLst/>
                <a:defRPr/>
              </a:pPr>
              <a:endParaRPr kumimoji="0" sz="140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grpSp>
      <p:sp>
        <p:nvSpPr>
          <p:cNvPr id="74" name="Freeform 52">
            <a:extLst>
              <a:ext uri="{FF2B5EF4-FFF2-40B4-BE49-F238E27FC236}">
                <a16:creationId xmlns:a16="http://schemas.microsoft.com/office/drawing/2014/main" id="{31CCCF2B-33E8-A42B-9AAB-155138EB6ABB}"/>
              </a:ext>
            </a:extLst>
          </p:cNvPr>
          <p:cNvSpPr/>
          <p:nvPr/>
        </p:nvSpPr>
        <p:spPr>
          <a:xfrm>
            <a:off x="9468807" y="7481287"/>
            <a:ext cx="494254" cy="494254"/>
          </a:xfrm>
          <a:custGeom>
            <a:avLst/>
            <a:gdLst/>
            <a:ahLst/>
            <a:cxnLst/>
            <a:rect l="l" t="t" r="r" b="b"/>
            <a:pathLst>
              <a:path w="509782" h="509782">
                <a:moveTo>
                  <a:pt x="0" y="0"/>
                </a:moveTo>
                <a:lnTo>
                  <a:pt x="509781" y="0"/>
                </a:lnTo>
                <a:lnTo>
                  <a:pt x="509781" y="509781"/>
                </a:lnTo>
                <a:lnTo>
                  <a:pt x="0" y="5097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IE" sz="140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75" name="Freeform 53">
            <a:extLst>
              <a:ext uri="{FF2B5EF4-FFF2-40B4-BE49-F238E27FC236}">
                <a16:creationId xmlns:a16="http://schemas.microsoft.com/office/drawing/2014/main" id="{1AE19F04-6123-62C8-465B-10B9DFD79C02}"/>
              </a:ext>
            </a:extLst>
          </p:cNvPr>
          <p:cNvSpPr/>
          <p:nvPr/>
        </p:nvSpPr>
        <p:spPr>
          <a:xfrm>
            <a:off x="9585212" y="7082969"/>
            <a:ext cx="261445" cy="260465"/>
          </a:xfrm>
          <a:custGeom>
            <a:avLst/>
            <a:gdLst/>
            <a:ahLst/>
            <a:cxnLst/>
            <a:rect l="l" t="t" r="r" b="b"/>
            <a:pathLst>
              <a:path w="269659" h="268648">
                <a:moveTo>
                  <a:pt x="0" y="0"/>
                </a:moveTo>
                <a:lnTo>
                  <a:pt x="269659" y="0"/>
                </a:lnTo>
                <a:lnTo>
                  <a:pt x="269659" y="268648"/>
                </a:lnTo>
                <a:lnTo>
                  <a:pt x="0" y="2686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IE" sz="140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76" name="Freeform 54">
            <a:extLst>
              <a:ext uri="{FF2B5EF4-FFF2-40B4-BE49-F238E27FC236}">
                <a16:creationId xmlns:a16="http://schemas.microsoft.com/office/drawing/2014/main" id="{1461B72F-968A-1399-16CB-3FE778E10E86}"/>
              </a:ext>
            </a:extLst>
          </p:cNvPr>
          <p:cNvSpPr/>
          <p:nvPr/>
        </p:nvSpPr>
        <p:spPr>
          <a:xfrm>
            <a:off x="9585212" y="7586932"/>
            <a:ext cx="261445" cy="261118"/>
          </a:xfrm>
          <a:custGeom>
            <a:avLst/>
            <a:gdLst/>
            <a:ahLst/>
            <a:cxnLst/>
            <a:rect l="l" t="t" r="r" b="b"/>
            <a:pathLst>
              <a:path w="269659" h="269322">
                <a:moveTo>
                  <a:pt x="0" y="0"/>
                </a:moveTo>
                <a:lnTo>
                  <a:pt x="269659" y="0"/>
                </a:lnTo>
                <a:lnTo>
                  <a:pt x="269659" y="269322"/>
                </a:lnTo>
                <a:lnTo>
                  <a:pt x="0" y="2693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IE" sz="140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77" name="TextBox 55">
            <a:extLst>
              <a:ext uri="{FF2B5EF4-FFF2-40B4-BE49-F238E27FC236}">
                <a16:creationId xmlns:a16="http://schemas.microsoft.com/office/drawing/2014/main" id="{C533709F-4FEF-2AF7-A2E1-53D0894819C3}"/>
              </a:ext>
            </a:extLst>
          </p:cNvPr>
          <p:cNvSpPr txBox="1"/>
          <p:nvPr/>
        </p:nvSpPr>
        <p:spPr>
          <a:xfrm>
            <a:off x="1646791" y="7088137"/>
            <a:ext cx="1634245" cy="24622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spcBef>
                <a:spcPct val="0"/>
              </a:spcBef>
              <a:spcAft>
                <a:spcPts val="0"/>
              </a:spcAft>
              <a:buClrTx/>
              <a:buSzTx/>
              <a:buFontTx/>
              <a:buNone/>
              <a:tabLst/>
              <a:defRPr/>
            </a:pPr>
            <a:r>
              <a:rPr kumimoji="0" lang="en-US" sz="1600" i="0" u="none" strike="noStrike" kern="1200" cap="none" spc="0" normalizeH="0" baseline="0" noProof="0" dirty="0">
                <a:ln>
                  <a:noFill/>
                </a:ln>
                <a:solidFill>
                  <a:srgbClr val="FFFFFF"/>
                </a:solidFill>
                <a:effectLst/>
                <a:uLnTx/>
                <a:uFillTx/>
                <a:latin typeface="Poppins" panose="00000500000000000000" pitchFamily="2" charset="0"/>
                <a:ea typeface="Poppins Semi-Bold"/>
                <a:cs typeface="Poppins" panose="00000500000000000000" pitchFamily="2" charset="0"/>
                <a:sym typeface="Poppins Semi-Bold"/>
              </a:rPr>
              <a:t>(01) 561 3594</a:t>
            </a:r>
          </a:p>
        </p:txBody>
      </p:sp>
      <p:sp>
        <p:nvSpPr>
          <p:cNvPr id="78" name="TextBox 56">
            <a:extLst>
              <a:ext uri="{FF2B5EF4-FFF2-40B4-BE49-F238E27FC236}">
                <a16:creationId xmlns:a16="http://schemas.microsoft.com/office/drawing/2014/main" id="{1C49B3C8-24A8-A3E2-B7DC-840591593DB2}"/>
              </a:ext>
            </a:extLst>
          </p:cNvPr>
          <p:cNvSpPr txBox="1"/>
          <p:nvPr/>
        </p:nvSpPr>
        <p:spPr>
          <a:xfrm>
            <a:off x="1646791" y="7658003"/>
            <a:ext cx="2820433" cy="123110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spcAft>
                <a:spcPts val="0"/>
              </a:spcAft>
              <a:buClrTx/>
              <a:buSzTx/>
              <a:buFontTx/>
              <a:buNone/>
              <a:tabLst/>
              <a:defRPr/>
            </a:pPr>
            <a:r>
              <a:rPr kumimoji="0" lang="en-US" sz="1600" i="0" u="none" strike="noStrike" kern="1200" cap="none" spc="0" normalizeH="0" baseline="0" noProof="0" dirty="0">
                <a:ln>
                  <a:noFill/>
                </a:ln>
                <a:solidFill>
                  <a:srgbClr val="FFFFFF"/>
                </a:solidFill>
                <a:effectLst/>
                <a:uLnTx/>
                <a:uFillTx/>
                <a:latin typeface="Poppins" panose="00000500000000000000" pitchFamily="2" charset="0"/>
                <a:ea typeface="Poppins Semi-Bold"/>
                <a:cs typeface="Poppins" panose="00000500000000000000" pitchFamily="2" charset="0"/>
                <a:sym typeface="Poppins Semi-Bold"/>
              </a:rPr>
              <a:t>2nd Floor,</a:t>
            </a:r>
          </a:p>
          <a:p>
            <a:pPr marL="0" marR="0" lvl="0" indent="0" algn="l" defTabSz="609539" rtl="0" eaLnBrk="1" fontAlgn="auto" latinLnBrk="0" hangingPunct="1">
              <a:spcAft>
                <a:spcPts val="0"/>
              </a:spcAft>
              <a:buClrTx/>
              <a:buSzTx/>
              <a:buFontTx/>
              <a:buNone/>
              <a:tabLst/>
              <a:defRPr/>
            </a:pPr>
            <a:r>
              <a:rPr kumimoji="0" lang="en-US" sz="1600" i="0" u="none" strike="noStrike" kern="1200" cap="none" spc="0" normalizeH="0" baseline="0" noProof="0" dirty="0">
                <a:ln>
                  <a:noFill/>
                </a:ln>
                <a:solidFill>
                  <a:srgbClr val="FFFFFF"/>
                </a:solidFill>
                <a:effectLst/>
                <a:uLnTx/>
                <a:uFillTx/>
                <a:latin typeface="Poppins" panose="00000500000000000000" pitchFamily="2" charset="0"/>
                <a:ea typeface="Poppins Semi-Bold"/>
                <a:cs typeface="Poppins" panose="00000500000000000000" pitchFamily="2" charset="0"/>
                <a:sym typeface="Poppins Semi-Bold"/>
              </a:rPr>
              <a:t>43-51 Temple Grove House,</a:t>
            </a:r>
          </a:p>
          <a:p>
            <a:pPr marL="0" marR="0" lvl="0" indent="0" algn="l" defTabSz="609539" rtl="0" eaLnBrk="1" fontAlgn="auto" latinLnBrk="0" hangingPunct="1">
              <a:spcAft>
                <a:spcPts val="0"/>
              </a:spcAft>
              <a:buClrTx/>
              <a:buSzTx/>
              <a:buFontTx/>
              <a:buNone/>
              <a:tabLst/>
              <a:defRPr/>
            </a:pPr>
            <a:r>
              <a:rPr kumimoji="0" lang="en-US" sz="1600" i="0" u="none" strike="noStrike" kern="1200" cap="none" spc="0" normalizeH="0" baseline="0" noProof="0" dirty="0">
                <a:ln>
                  <a:noFill/>
                </a:ln>
                <a:solidFill>
                  <a:srgbClr val="FFFFFF"/>
                </a:solidFill>
                <a:effectLst/>
                <a:uLnTx/>
                <a:uFillTx/>
                <a:latin typeface="Poppins" panose="00000500000000000000" pitchFamily="2" charset="0"/>
                <a:ea typeface="Poppins Semi-Bold"/>
                <a:cs typeface="Poppins" panose="00000500000000000000" pitchFamily="2" charset="0"/>
                <a:sym typeface="Poppins Semi-Bold"/>
              </a:rPr>
              <a:t>Temple Road, Blackrock,</a:t>
            </a:r>
          </a:p>
          <a:p>
            <a:pPr marL="0" marR="0" lvl="0" indent="0" algn="l" defTabSz="609539" rtl="0" eaLnBrk="1" fontAlgn="auto" latinLnBrk="0" hangingPunct="1">
              <a:spcAft>
                <a:spcPts val="0"/>
              </a:spcAft>
              <a:buClrTx/>
              <a:buSzTx/>
              <a:buFontTx/>
              <a:buNone/>
              <a:tabLst/>
              <a:defRPr/>
            </a:pPr>
            <a:r>
              <a:rPr kumimoji="0" lang="en-US" sz="1600" i="0" u="none" strike="noStrike" kern="1200" cap="none" spc="0" normalizeH="0" baseline="0" noProof="0" dirty="0">
                <a:ln>
                  <a:noFill/>
                </a:ln>
                <a:solidFill>
                  <a:srgbClr val="FFFFFF"/>
                </a:solidFill>
                <a:effectLst/>
                <a:uLnTx/>
                <a:uFillTx/>
                <a:latin typeface="Poppins" panose="00000500000000000000" pitchFamily="2" charset="0"/>
                <a:ea typeface="Poppins Semi-Bold"/>
                <a:cs typeface="Poppins" panose="00000500000000000000" pitchFamily="2" charset="0"/>
                <a:sym typeface="Poppins Semi-Bold"/>
              </a:rPr>
              <a:t>Co. Dublin,</a:t>
            </a:r>
          </a:p>
          <a:p>
            <a:pPr marL="0" marR="0" lvl="0" indent="0" algn="l" defTabSz="609539" rtl="0" eaLnBrk="1" fontAlgn="auto" latinLnBrk="0" hangingPunct="1">
              <a:spcAft>
                <a:spcPts val="0"/>
              </a:spcAft>
              <a:buClrTx/>
              <a:buSzTx/>
              <a:buFontTx/>
              <a:buNone/>
              <a:tabLst/>
              <a:defRPr/>
            </a:pPr>
            <a:r>
              <a:rPr kumimoji="0" lang="en-US" sz="1600" i="0" u="none" strike="noStrike" kern="1200" cap="none" spc="0" normalizeH="0" baseline="0" noProof="0" dirty="0">
                <a:ln>
                  <a:noFill/>
                </a:ln>
                <a:solidFill>
                  <a:srgbClr val="FFFFFF"/>
                </a:solidFill>
                <a:effectLst/>
                <a:uLnTx/>
                <a:uFillTx/>
                <a:latin typeface="Poppins" panose="00000500000000000000" pitchFamily="2" charset="0"/>
                <a:ea typeface="Poppins Semi-Bold"/>
                <a:cs typeface="Poppins" panose="00000500000000000000" pitchFamily="2" charset="0"/>
                <a:sym typeface="Poppins Semi-Bold"/>
              </a:rPr>
              <a:t>A94 E7F8</a:t>
            </a:r>
          </a:p>
        </p:txBody>
      </p:sp>
      <p:sp>
        <p:nvSpPr>
          <p:cNvPr id="79" name="TextBox 58">
            <a:extLst>
              <a:ext uri="{FF2B5EF4-FFF2-40B4-BE49-F238E27FC236}">
                <a16:creationId xmlns:a16="http://schemas.microsoft.com/office/drawing/2014/main" id="{624C77EB-4444-4294-7FFF-D1AFD7905C39}"/>
              </a:ext>
            </a:extLst>
          </p:cNvPr>
          <p:cNvSpPr txBox="1"/>
          <p:nvPr/>
        </p:nvSpPr>
        <p:spPr>
          <a:xfrm>
            <a:off x="1033985" y="6468375"/>
            <a:ext cx="1969696" cy="42268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3173"/>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Poppins" panose="00000500000000000000" pitchFamily="2" charset="0"/>
                <a:ea typeface="Poppins Bold"/>
                <a:cs typeface="Poppins" panose="00000500000000000000" pitchFamily="2" charset="0"/>
                <a:sym typeface="Poppins Bold"/>
              </a:rPr>
              <a:t>DUBLIN</a:t>
            </a:r>
          </a:p>
        </p:txBody>
      </p:sp>
      <p:sp>
        <p:nvSpPr>
          <p:cNvPr id="80" name="TextBox 59">
            <a:extLst>
              <a:ext uri="{FF2B5EF4-FFF2-40B4-BE49-F238E27FC236}">
                <a16:creationId xmlns:a16="http://schemas.microsoft.com/office/drawing/2014/main" id="{DD2EE97D-C0A2-7B37-DE80-643F63DB9BF2}"/>
              </a:ext>
            </a:extLst>
          </p:cNvPr>
          <p:cNvSpPr txBox="1"/>
          <p:nvPr/>
        </p:nvSpPr>
        <p:spPr>
          <a:xfrm>
            <a:off x="5826147" y="7089145"/>
            <a:ext cx="1644874" cy="24622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spcBef>
                <a:spcPct val="0"/>
              </a:spcBef>
              <a:spcAft>
                <a:spcPts val="0"/>
              </a:spcAft>
              <a:buClrTx/>
              <a:buSzTx/>
              <a:buFontTx/>
              <a:buNone/>
              <a:tabLst/>
              <a:defRPr/>
            </a:pPr>
            <a:r>
              <a:rPr kumimoji="0" lang="en-US" sz="1600" i="0" u="none" strike="noStrike" kern="1200" cap="none" spc="0" normalizeH="0" baseline="0" noProof="0">
                <a:ln>
                  <a:noFill/>
                </a:ln>
                <a:solidFill>
                  <a:srgbClr val="FFFFFF"/>
                </a:solidFill>
                <a:effectLst/>
                <a:uLnTx/>
                <a:uFillTx/>
                <a:latin typeface="Poppins" panose="00000500000000000000" pitchFamily="2" charset="0"/>
                <a:ea typeface="Poppins Semi-Bold"/>
                <a:cs typeface="Poppins" panose="00000500000000000000" pitchFamily="2" charset="0"/>
                <a:sym typeface="Poppins Semi-Bold"/>
              </a:rPr>
              <a:t>(061) 363 805</a:t>
            </a:r>
          </a:p>
        </p:txBody>
      </p:sp>
      <p:sp>
        <p:nvSpPr>
          <p:cNvPr id="81" name="TextBox 60">
            <a:extLst>
              <a:ext uri="{FF2B5EF4-FFF2-40B4-BE49-F238E27FC236}">
                <a16:creationId xmlns:a16="http://schemas.microsoft.com/office/drawing/2014/main" id="{FB85E3BB-2047-04EF-0CDF-32545C02BDC1}"/>
              </a:ext>
            </a:extLst>
          </p:cNvPr>
          <p:cNvSpPr txBox="1"/>
          <p:nvPr/>
        </p:nvSpPr>
        <p:spPr>
          <a:xfrm>
            <a:off x="5826149" y="7649501"/>
            <a:ext cx="2838772" cy="123110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spcAft>
                <a:spcPts val="0"/>
              </a:spcAft>
              <a:buClrTx/>
              <a:buSzTx/>
              <a:buFontTx/>
              <a:buNone/>
              <a:tabLst/>
              <a:defRPr/>
            </a:pPr>
            <a:r>
              <a:rPr kumimoji="0" lang="en-US" sz="1600" i="0" u="none" strike="noStrike" kern="1200" cap="none" spc="0" normalizeH="0" baseline="0" noProof="0" dirty="0">
                <a:ln>
                  <a:noFill/>
                </a:ln>
                <a:solidFill>
                  <a:srgbClr val="FFFFFF"/>
                </a:solidFill>
                <a:effectLst/>
                <a:uLnTx/>
                <a:uFillTx/>
                <a:latin typeface="Poppins" panose="00000500000000000000" pitchFamily="2" charset="0"/>
                <a:ea typeface="Poppins Semi-Bold"/>
                <a:cs typeface="Poppins" panose="00000500000000000000" pitchFamily="2" charset="0"/>
                <a:sym typeface="Poppins Semi-Bold"/>
              </a:rPr>
              <a:t>Shannon Airport House,</a:t>
            </a:r>
          </a:p>
          <a:p>
            <a:pPr marL="0" marR="0" lvl="0" indent="0" algn="l" defTabSz="609539" rtl="0" eaLnBrk="1" fontAlgn="auto" latinLnBrk="0" hangingPunct="1">
              <a:spcAft>
                <a:spcPts val="0"/>
              </a:spcAft>
              <a:buClrTx/>
              <a:buSzTx/>
              <a:buFontTx/>
              <a:buNone/>
              <a:tabLst/>
              <a:defRPr/>
            </a:pPr>
            <a:r>
              <a:rPr kumimoji="0" lang="en-US" sz="1600" i="0" u="none" strike="noStrike" kern="1200" cap="none" spc="0" normalizeH="0" baseline="0" noProof="0" dirty="0">
                <a:ln>
                  <a:noFill/>
                </a:ln>
                <a:solidFill>
                  <a:srgbClr val="FFFFFF"/>
                </a:solidFill>
                <a:effectLst/>
                <a:uLnTx/>
                <a:uFillTx/>
                <a:latin typeface="Poppins" panose="00000500000000000000" pitchFamily="2" charset="0"/>
                <a:ea typeface="Poppins Semi-Bold"/>
                <a:cs typeface="Poppins" panose="00000500000000000000" pitchFamily="2" charset="0"/>
                <a:sym typeface="Poppins Semi-Bold"/>
              </a:rPr>
              <a:t>Suite 14, Free Zone,</a:t>
            </a:r>
          </a:p>
          <a:p>
            <a:pPr marL="0" marR="0" lvl="0" indent="0" algn="l" defTabSz="609539" rtl="0" eaLnBrk="1" fontAlgn="auto" latinLnBrk="0" hangingPunct="1">
              <a:spcAft>
                <a:spcPts val="0"/>
              </a:spcAft>
              <a:buClrTx/>
              <a:buSzTx/>
              <a:buFontTx/>
              <a:buNone/>
              <a:tabLst/>
              <a:defRPr/>
            </a:pPr>
            <a:r>
              <a:rPr kumimoji="0" lang="en-US" sz="1600" i="0" u="none" strike="noStrike" kern="1200" cap="none" spc="0" normalizeH="0" baseline="0" noProof="0" dirty="0">
                <a:ln>
                  <a:noFill/>
                </a:ln>
                <a:solidFill>
                  <a:srgbClr val="FFFFFF"/>
                </a:solidFill>
                <a:effectLst/>
                <a:uLnTx/>
                <a:uFillTx/>
                <a:latin typeface="Poppins" panose="00000500000000000000" pitchFamily="2" charset="0"/>
                <a:ea typeface="Poppins Semi-Bold"/>
                <a:cs typeface="Poppins" panose="00000500000000000000" pitchFamily="2" charset="0"/>
                <a:sym typeface="Poppins Semi-Bold"/>
              </a:rPr>
              <a:t>Shannon,</a:t>
            </a:r>
          </a:p>
          <a:p>
            <a:pPr marL="0" marR="0" lvl="0" indent="0" algn="l" defTabSz="609539" rtl="0" eaLnBrk="1" fontAlgn="auto" latinLnBrk="0" hangingPunct="1">
              <a:spcAft>
                <a:spcPts val="0"/>
              </a:spcAft>
              <a:buClrTx/>
              <a:buSzTx/>
              <a:buFontTx/>
              <a:buNone/>
              <a:tabLst/>
              <a:defRPr/>
            </a:pPr>
            <a:r>
              <a:rPr kumimoji="0" lang="en-US" sz="1600" i="0" u="none" strike="noStrike" kern="1200" cap="none" spc="0" normalizeH="0" baseline="0" noProof="0" dirty="0">
                <a:ln>
                  <a:noFill/>
                </a:ln>
                <a:solidFill>
                  <a:srgbClr val="FFFFFF"/>
                </a:solidFill>
                <a:effectLst/>
                <a:uLnTx/>
                <a:uFillTx/>
                <a:latin typeface="Poppins" panose="00000500000000000000" pitchFamily="2" charset="0"/>
                <a:ea typeface="Poppins Semi-Bold"/>
                <a:cs typeface="Poppins" panose="00000500000000000000" pitchFamily="2" charset="0"/>
                <a:sym typeface="Poppins Semi-Bold"/>
              </a:rPr>
              <a:t>Co. Clare,</a:t>
            </a:r>
          </a:p>
          <a:p>
            <a:pPr marL="0" marR="0" lvl="0" indent="0" algn="l" defTabSz="609539" rtl="0" eaLnBrk="1" fontAlgn="auto" latinLnBrk="0" hangingPunct="1">
              <a:spcAft>
                <a:spcPts val="0"/>
              </a:spcAft>
              <a:buClrTx/>
              <a:buSzTx/>
              <a:buFontTx/>
              <a:buNone/>
              <a:tabLst/>
              <a:defRPr/>
            </a:pPr>
            <a:r>
              <a:rPr kumimoji="0" lang="en-US" sz="1600" i="0" u="none" strike="noStrike" kern="1200" cap="none" spc="0" normalizeH="0" baseline="0" noProof="0" dirty="0">
                <a:ln>
                  <a:noFill/>
                </a:ln>
                <a:solidFill>
                  <a:srgbClr val="FFFFFF"/>
                </a:solidFill>
                <a:effectLst/>
                <a:uLnTx/>
                <a:uFillTx/>
                <a:latin typeface="Poppins" panose="00000500000000000000" pitchFamily="2" charset="0"/>
                <a:ea typeface="Poppins Semi-Bold"/>
                <a:cs typeface="Poppins" panose="00000500000000000000" pitchFamily="2" charset="0"/>
                <a:sym typeface="Poppins Semi-Bold"/>
              </a:rPr>
              <a:t>V14 E370</a:t>
            </a:r>
          </a:p>
        </p:txBody>
      </p:sp>
      <p:sp>
        <p:nvSpPr>
          <p:cNvPr id="82" name="TextBox 61">
            <a:extLst>
              <a:ext uri="{FF2B5EF4-FFF2-40B4-BE49-F238E27FC236}">
                <a16:creationId xmlns:a16="http://schemas.microsoft.com/office/drawing/2014/main" id="{0DAF5FA4-3454-B27C-161D-BA45A28E26C6}"/>
              </a:ext>
            </a:extLst>
          </p:cNvPr>
          <p:cNvSpPr txBox="1"/>
          <p:nvPr/>
        </p:nvSpPr>
        <p:spPr>
          <a:xfrm>
            <a:off x="10090390" y="7088125"/>
            <a:ext cx="1634125" cy="24622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spcBef>
                <a:spcPct val="0"/>
              </a:spcBef>
              <a:spcAft>
                <a:spcPts val="0"/>
              </a:spcAft>
              <a:buClrTx/>
              <a:buSzTx/>
              <a:buFontTx/>
              <a:buNone/>
              <a:tabLst/>
              <a:defRPr/>
            </a:pPr>
            <a:r>
              <a:rPr kumimoji="0" lang="en-US" sz="1600" i="0" u="none" strike="noStrike" kern="1200" cap="none" spc="0" normalizeH="0" baseline="0" noProof="0">
                <a:ln>
                  <a:noFill/>
                </a:ln>
                <a:solidFill>
                  <a:srgbClr val="FFFFFF"/>
                </a:solidFill>
                <a:effectLst/>
                <a:uLnTx/>
                <a:uFillTx/>
                <a:latin typeface="Poppins" panose="00000500000000000000" pitchFamily="2" charset="0"/>
                <a:ea typeface="Poppins Semi-Bold"/>
                <a:cs typeface="Poppins" panose="00000500000000000000" pitchFamily="2" charset="0"/>
                <a:sym typeface="Poppins Semi-Bold"/>
              </a:rPr>
              <a:t>(021) 486 1420</a:t>
            </a:r>
          </a:p>
        </p:txBody>
      </p:sp>
      <p:sp>
        <p:nvSpPr>
          <p:cNvPr id="83" name="TextBox 62">
            <a:extLst>
              <a:ext uri="{FF2B5EF4-FFF2-40B4-BE49-F238E27FC236}">
                <a16:creationId xmlns:a16="http://schemas.microsoft.com/office/drawing/2014/main" id="{9E4E2C88-DA30-51DE-6406-224E95117A13}"/>
              </a:ext>
            </a:extLst>
          </p:cNvPr>
          <p:cNvSpPr txBox="1"/>
          <p:nvPr/>
        </p:nvSpPr>
        <p:spPr>
          <a:xfrm>
            <a:off x="10090392" y="7658100"/>
            <a:ext cx="2820223" cy="123110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spcAft>
                <a:spcPts val="0"/>
              </a:spcAft>
              <a:buClrTx/>
              <a:buSzTx/>
              <a:buFontTx/>
              <a:buNone/>
              <a:tabLst/>
              <a:defRPr/>
            </a:pPr>
            <a:r>
              <a:rPr kumimoji="0" lang="en-US" sz="1600" i="0" u="none" strike="noStrike" kern="1200" cap="none" spc="0" normalizeH="0" baseline="0" noProof="0" dirty="0">
                <a:ln>
                  <a:noFill/>
                </a:ln>
                <a:solidFill>
                  <a:srgbClr val="FFFFFF"/>
                </a:solidFill>
                <a:effectLst/>
                <a:uLnTx/>
                <a:uFillTx/>
                <a:latin typeface="Poppins" panose="00000500000000000000" pitchFamily="2" charset="0"/>
                <a:ea typeface="Poppins Semi-Bold"/>
                <a:cs typeface="Poppins" panose="00000500000000000000" pitchFamily="2" charset="0"/>
                <a:sym typeface="Poppins Semi-Bold"/>
              </a:rPr>
              <a:t>Penrose Wharf Bus. Centre,</a:t>
            </a:r>
          </a:p>
          <a:p>
            <a:pPr marL="0" marR="0" lvl="0" indent="0" algn="l" defTabSz="609539" rtl="0" eaLnBrk="1" fontAlgn="auto" latinLnBrk="0" hangingPunct="1">
              <a:spcAft>
                <a:spcPts val="0"/>
              </a:spcAft>
              <a:buClrTx/>
              <a:buSzTx/>
              <a:buFontTx/>
              <a:buNone/>
              <a:tabLst/>
              <a:defRPr/>
            </a:pPr>
            <a:r>
              <a:rPr kumimoji="0" lang="en-US" sz="1600" i="0" u="none" strike="noStrike" kern="1200" cap="none" spc="0" normalizeH="0" baseline="0" noProof="0" dirty="0">
                <a:ln>
                  <a:noFill/>
                </a:ln>
                <a:solidFill>
                  <a:srgbClr val="FFFFFF"/>
                </a:solidFill>
                <a:effectLst/>
                <a:uLnTx/>
                <a:uFillTx/>
                <a:latin typeface="Poppins" panose="00000500000000000000" pitchFamily="2" charset="0"/>
                <a:ea typeface="Poppins Semi-Bold"/>
                <a:cs typeface="Poppins" panose="00000500000000000000" pitchFamily="2" charset="0"/>
                <a:sym typeface="Poppins Semi-Bold"/>
              </a:rPr>
              <a:t>14 Penrose Wharf,</a:t>
            </a:r>
          </a:p>
          <a:p>
            <a:pPr marL="0" marR="0" lvl="0" indent="0" algn="l" defTabSz="609539" rtl="0" eaLnBrk="1" fontAlgn="auto" latinLnBrk="0" hangingPunct="1">
              <a:spcAft>
                <a:spcPts val="0"/>
              </a:spcAft>
              <a:buClrTx/>
              <a:buSzTx/>
              <a:buFontTx/>
              <a:buNone/>
              <a:tabLst/>
              <a:defRPr/>
            </a:pPr>
            <a:r>
              <a:rPr kumimoji="0" lang="en-US" sz="1600" i="0" u="none" strike="noStrike" kern="1200" cap="none" spc="0" normalizeH="0" baseline="0" noProof="0" dirty="0">
                <a:ln>
                  <a:noFill/>
                </a:ln>
                <a:solidFill>
                  <a:srgbClr val="FFFFFF"/>
                </a:solidFill>
                <a:effectLst/>
                <a:uLnTx/>
                <a:uFillTx/>
                <a:latin typeface="Poppins" panose="00000500000000000000" pitchFamily="2" charset="0"/>
                <a:ea typeface="Poppins Semi-Bold"/>
                <a:cs typeface="Poppins" panose="00000500000000000000" pitchFamily="2" charset="0"/>
                <a:sym typeface="Poppins Semi-Bold"/>
              </a:rPr>
              <a:t>Cork,</a:t>
            </a:r>
          </a:p>
          <a:p>
            <a:pPr marL="0" marR="0" lvl="0" indent="0" algn="l" defTabSz="609539" rtl="0" eaLnBrk="1" fontAlgn="auto" latinLnBrk="0" hangingPunct="1">
              <a:spcAft>
                <a:spcPts val="0"/>
              </a:spcAft>
              <a:buClrTx/>
              <a:buSzTx/>
              <a:buFontTx/>
              <a:buNone/>
              <a:tabLst/>
              <a:defRPr/>
            </a:pPr>
            <a:r>
              <a:rPr kumimoji="0" lang="en-US" sz="1600" i="0" u="none" strike="noStrike" kern="1200" cap="none" spc="0" normalizeH="0" baseline="0" noProof="0" dirty="0">
                <a:ln>
                  <a:noFill/>
                </a:ln>
                <a:solidFill>
                  <a:srgbClr val="FFFFFF"/>
                </a:solidFill>
                <a:effectLst/>
                <a:uLnTx/>
                <a:uFillTx/>
                <a:latin typeface="Poppins" panose="00000500000000000000" pitchFamily="2" charset="0"/>
                <a:ea typeface="Poppins Semi-Bold"/>
                <a:cs typeface="Poppins" panose="00000500000000000000" pitchFamily="2" charset="0"/>
                <a:sym typeface="Poppins Semi-Bold"/>
              </a:rPr>
              <a:t>Co. Cork,</a:t>
            </a:r>
          </a:p>
          <a:p>
            <a:pPr marL="0" marR="0" lvl="0" indent="0" algn="l" defTabSz="609539" rtl="0" eaLnBrk="1" fontAlgn="auto" latinLnBrk="0" hangingPunct="1">
              <a:spcAft>
                <a:spcPts val="0"/>
              </a:spcAft>
              <a:buClrTx/>
              <a:buSzTx/>
              <a:buFontTx/>
              <a:buNone/>
              <a:tabLst/>
              <a:defRPr/>
            </a:pPr>
            <a:r>
              <a:rPr kumimoji="0" lang="en-US" sz="1600" i="0" u="none" strike="noStrike" kern="1200" cap="none" spc="0" normalizeH="0" baseline="0" noProof="0" dirty="0">
                <a:ln>
                  <a:noFill/>
                </a:ln>
                <a:solidFill>
                  <a:srgbClr val="FFFFFF"/>
                </a:solidFill>
                <a:effectLst/>
                <a:uLnTx/>
                <a:uFillTx/>
                <a:latin typeface="Poppins" panose="00000500000000000000" pitchFamily="2" charset="0"/>
                <a:ea typeface="Poppins Semi-Bold"/>
                <a:cs typeface="Poppins" panose="00000500000000000000" pitchFamily="2" charset="0"/>
                <a:sym typeface="Poppins Semi-Bold"/>
              </a:rPr>
              <a:t>T23 EK0E</a:t>
            </a:r>
          </a:p>
        </p:txBody>
      </p:sp>
      <p:sp>
        <p:nvSpPr>
          <p:cNvPr id="84" name="TextBox 63">
            <a:extLst>
              <a:ext uri="{FF2B5EF4-FFF2-40B4-BE49-F238E27FC236}">
                <a16:creationId xmlns:a16="http://schemas.microsoft.com/office/drawing/2014/main" id="{07DC5CC3-9AFE-94EA-D050-D8F5BF91921F}"/>
              </a:ext>
            </a:extLst>
          </p:cNvPr>
          <p:cNvSpPr txBox="1"/>
          <p:nvPr/>
        </p:nvSpPr>
        <p:spPr>
          <a:xfrm>
            <a:off x="5211511" y="6465328"/>
            <a:ext cx="2446999" cy="41036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3173"/>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Poppins" panose="00000500000000000000" pitchFamily="2" charset="0"/>
                <a:ea typeface="Poppins Bold"/>
                <a:cs typeface="Poppins" panose="00000500000000000000" pitchFamily="2" charset="0"/>
                <a:sym typeface="Poppins Bold"/>
              </a:rPr>
              <a:t>SHANNON</a:t>
            </a:r>
          </a:p>
        </p:txBody>
      </p:sp>
      <p:sp>
        <p:nvSpPr>
          <p:cNvPr id="85" name="TextBox 64">
            <a:extLst>
              <a:ext uri="{FF2B5EF4-FFF2-40B4-BE49-F238E27FC236}">
                <a16:creationId xmlns:a16="http://schemas.microsoft.com/office/drawing/2014/main" id="{93C1EE0B-6658-AA6C-6CF8-0B9ED4B68CFD}"/>
              </a:ext>
            </a:extLst>
          </p:cNvPr>
          <p:cNvSpPr txBox="1"/>
          <p:nvPr/>
        </p:nvSpPr>
        <p:spPr>
          <a:xfrm>
            <a:off x="9471885" y="6469503"/>
            <a:ext cx="2446999" cy="41036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3173"/>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Poppins" panose="00000500000000000000" pitchFamily="2" charset="0"/>
                <a:ea typeface="Poppins Bold"/>
                <a:cs typeface="Poppins" panose="00000500000000000000" pitchFamily="2" charset="0"/>
                <a:sym typeface="Poppins Bold"/>
              </a:rPr>
              <a:t>CORK</a:t>
            </a:r>
          </a:p>
        </p:txBody>
      </p:sp>
      <p:pic>
        <p:nvPicPr>
          <p:cNvPr id="10" name="Picture 9">
            <a:extLst>
              <a:ext uri="{FF2B5EF4-FFF2-40B4-BE49-F238E27FC236}">
                <a16:creationId xmlns:a16="http://schemas.microsoft.com/office/drawing/2014/main" id="{58C34F4C-135F-5878-732D-0C558A7517A8}"/>
              </a:ext>
            </a:extLst>
          </p:cNvPr>
          <p:cNvPicPr>
            <a:picLocks noChangeAspect="1"/>
          </p:cNvPicPr>
          <p:nvPr/>
        </p:nvPicPr>
        <p:blipFill>
          <a:blip r:embed="rId15"/>
          <a:stretch>
            <a:fillRect/>
          </a:stretch>
        </p:blipFill>
        <p:spPr>
          <a:xfrm>
            <a:off x="1096346" y="2586298"/>
            <a:ext cx="3668369" cy="1390183"/>
          </a:xfrm>
          <a:prstGeom prst="rect">
            <a:avLst/>
          </a:prstGeom>
        </p:spPr>
      </p:pic>
      <p:grpSp>
        <p:nvGrpSpPr>
          <p:cNvPr id="9" name="Group 71">
            <a:extLst>
              <a:ext uri="{FF2B5EF4-FFF2-40B4-BE49-F238E27FC236}">
                <a16:creationId xmlns:a16="http://schemas.microsoft.com/office/drawing/2014/main" id="{2E8D986B-9848-B1CC-CAB8-EF01C69AC15A}"/>
              </a:ext>
            </a:extLst>
          </p:cNvPr>
          <p:cNvGrpSpPr/>
          <p:nvPr/>
        </p:nvGrpSpPr>
        <p:grpSpPr>
          <a:xfrm>
            <a:off x="1281129" y="4904476"/>
            <a:ext cx="3544153" cy="596202"/>
            <a:chOff x="0" y="0"/>
            <a:chExt cx="2913697" cy="490146"/>
          </a:xfrm>
        </p:grpSpPr>
        <p:sp>
          <p:nvSpPr>
            <p:cNvPr id="11" name="Freeform 72">
              <a:extLst>
                <a:ext uri="{FF2B5EF4-FFF2-40B4-BE49-F238E27FC236}">
                  <a16:creationId xmlns:a16="http://schemas.microsoft.com/office/drawing/2014/main" id="{0AD1FCEB-EB29-1352-44AF-657383F733E2}"/>
                </a:ext>
              </a:extLst>
            </p:cNvPr>
            <p:cNvSpPr/>
            <p:nvPr/>
          </p:nvSpPr>
          <p:spPr>
            <a:xfrm>
              <a:off x="0" y="0"/>
              <a:ext cx="2910898" cy="490146"/>
            </a:xfrm>
            <a:custGeom>
              <a:avLst/>
              <a:gdLst/>
              <a:ahLst/>
              <a:cxnLst/>
              <a:rect l="l" t="t" r="r" b="b"/>
              <a:pathLst>
                <a:path w="2910898" h="490146">
                  <a:moveTo>
                    <a:pt x="2700060" y="0"/>
                  </a:moveTo>
                  <a:lnTo>
                    <a:pt x="10436" y="0"/>
                  </a:lnTo>
                  <a:cubicBezTo>
                    <a:pt x="7669" y="0"/>
                    <a:pt x="5014" y="1100"/>
                    <a:pt x="3057" y="3057"/>
                  </a:cubicBezTo>
                  <a:cubicBezTo>
                    <a:pt x="1100" y="5014"/>
                    <a:pt x="0" y="7669"/>
                    <a:pt x="0" y="10436"/>
                  </a:cubicBezTo>
                  <a:lnTo>
                    <a:pt x="0" y="479710"/>
                  </a:lnTo>
                  <a:cubicBezTo>
                    <a:pt x="0" y="482478"/>
                    <a:pt x="1100" y="485132"/>
                    <a:pt x="3057" y="487089"/>
                  </a:cubicBezTo>
                  <a:cubicBezTo>
                    <a:pt x="5014" y="489047"/>
                    <a:pt x="7669" y="490146"/>
                    <a:pt x="10436" y="490146"/>
                  </a:cubicBezTo>
                  <a:lnTo>
                    <a:pt x="2700060" y="490146"/>
                  </a:lnTo>
                  <a:cubicBezTo>
                    <a:pt x="2706671" y="490146"/>
                    <a:pt x="2712938" y="487201"/>
                    <a:pt x="2717158" y="482112"/>
                  </a:cubicBezTo>
                  <a:lnTo>
                    <a:pt x="2907035" y="253107"/>
                  </a:lnTo>
                  <a:cubicBezTo>
                    <a:pt x="2910898" y="248448"/>
                    <a:pt x="2910898" y="241698"/>
                    <a:pt x="2907035" y="237039"/>
                  </a:cubicBezTo>
                  <a:lnTo>
                    <a:pt x="2717158" y="8034"/>
                  </a:lnTo>
                  <a:cubicBezTo>
                    <a:pt x="2712938" y="2945"/>
                    <a:pt x="2706671" y="0"/>
                    <a:pt x="2700060" y="0"/>
                  </a:cubicBezTo>
                  <a:close/>
                </a:path>
              </a:pathLst>
            </a:custGeom>
            <a:solidFill>
              <a:srgbClr val="0A1B2A"/>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IE" sz="8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12" name="TextBox 73">
              <a:extLst>
                <a:ext uri="{FF2B5EF4-FFF2-40B4-BE49-F238E27FC236}">
                  <a16:creationId xmlns:a16="http://schemas.microsoft.com/office/drawing/2014/main" id="{4BB42D1F-7477-EA73-DCB8-99C2A7BC1F8E}"/>
                </a:ext>
              </a:extLst>
            </p:cNvPr>
            <p:cNvSpPr txBox="1"/>
            <p:nvPr/>
          </p:nvSpPr>
          <p:spPr>
            <a:xfrm>
              <a:off x="0" y="-38100"/>
              <a:ext cx="2799397" cy="528246"/>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42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grpSp>
      <p:sp>
        <p:nvSpPr>
          <p:cNvPr id="13" name="Freeform 74">
            <a:extLst>
              <a:ext uri="{FF2B5EF4-FFF2-40B4-BE49-F238E27FC236}">
                <a16:creationId xmlns:a16="http://schemas.microsoft.com/office/drawing/2014/main" id="{773B8A60-ED21-739D-98E3-E513C2FBE706}"/>
              </a:ext>
            </a:extLst>
          </p:cNvPr>
          <p:cNvSpPr/>
          <p:nvPr/>
        </p:nvSpPr>
        <p:spPr>
          <a:xfrm>
            <a:off x="997207" y="4867811"/>
            <a:ext cx="659892" cy="659892"/>
          </a:xfrm>
          <a:custGeom>
            <a:avLst/>
            <a:gdLst/>
            <a:ahLst/>
            <a:cxnLst/>
            <a:rect l="l" t="t" r="r" b="b"/>
            <a:pathLst>
              <a:path w="690602" h="690602">
                <a:moveTo>
                  <a:pt x="0" y="0"/>
                </a:moveTo>
                <a:lnTo>
                  <a:pt x="690602" y="0"/>
                </a:lnTo>
                <a:lnTo>
                  <a:pt x="690602" y="690602"/>
                </a:lnTo>
                <a:lnTo>
                  <a:pt x="0" y="69060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IE" sz="8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14" name="TextBox 94">
            <a:extLst>
              <a:ext uri="{FF2B5EF4-FFF2-40B4-BE49-F238E27FC236}">
                <a16:creationId xmlns:a16="http://schemas.microsoft.com/office/drawing/2014/main" id="{84C0FF67-A0E9-252E-32D9-9B3A072653F7}"/>
              </a:ext>
            </a:extLst>
          </p:cNvPr>
          <p:cNvSpPr txBox="1"/>
          <p:nvPr/>
        </p:nvSpPr>
        <p:spPr>
          <a:xfrm>
            <a:off x="1897683" y="5142112"/>
            <a:ext cx="2494515" cy="18966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1323"/>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Poppins" panose="00000500000000000000" pitchFamily="2" charset="0"/>
                <a:ea typeface="Poppins"/>
                <a:cs typeface="Poppins" panose="00000500000000000000" pitchFamily="2" charset="0"/>
                <a:sym typeface="Poppins"/>
              </a:rPr>
              <a:t>info@adarehrm.ie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17" y="0"/>
            <a:ext cx="8325055" cy="10287000"/>
            <a:chOff x="0" y="0"/>
            <a:chExt cx="11100073" cy="13716000"/>
          </a:xfrm>
        </p:grpSpPr>
        <p:pic>
          <p:nvPicPr>
            <p:cNvPr id="3" name="Picture 3"/>
            <p:cNvPicPr>
              <a:picLocks noChangeAspect="1"/>
            </p:cNvPicPr>
            <p:nvPr/>
          </p:nvPicPr>
          <p:blipFill>
            <a:blip r:embed="rId3"/>
            <a:srcRect l="10155" r="35926"/>
            <a:stretch>
              <a:fillRect/>
            </a:stretch>
          </p:blipFill>
          <p:spPr>
            <a:xfrm>
              <a:off x="0" y="0"/>
              <a:ext cx="11100073" cy="13716000"/>
            </a:xfrm>
            <a:prstGeom prst="rect">
              <a:avLst/>
            </a:prstGeom>
          </p:spPr>
        </p:pic>
      </p:grpSp>
      <p:sp>
        <p:nvSpPr>
          <p:cNvPr id="4" name="Freeform 4"/>
          <p:cNvSpPr/>
          <p:nvPr/>
        </p:nvSpPr>
        <p:spPr>
          <a:xfrm rot="-2700000">
            <a:off x="7768847" y="6180773"/>
            <a:ext cx="1132448" cy="1132448"/>
          </a:xfrm>
          <a:custGeom>
            <a:avLst/>
            <a:gdLst/>
            <a:ahLst/>
            <a:cxnLst/>
            <a:rect l="l" t="t" r="r" b="b"/>
            <a:pathLst>
              <a:path w="1132448" h="1132448">
                <a:moveTo>
                  <a:pt x="0" y="0"/>
                </a:moveTo>
                <a:lnTo>
                  <a:pt x="1132449" y="0"/>
                </a:lnTo>
                <a:lnTo>
                  <a:pt x="1132449" y="1132449"/>
                </a:lnTo>
                <a:lnTo>
                  <a:pt x="0" y="113244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IE"/>
          </a:p>
        </p:txBody>
      </p:sp>
      <p:sp>
        <p:nvSpPr>
          <p:cNvPr id="5" name="Freeform 5"/>
          <p:cNvSpPr/>
          <p:nvPr/>
        </p:nvSpPr>
        <p:spPr>
          <a:xfrm rot="-2700000">
            <a:off x="7768847" y="4253749"/>
            <a:ext cx="1132448" cy="1132448"/>
          </a:xfrm>
          <a:custGeom>
            <a:avLst/>
            <a:gdLst/>
            <a:ahLst/>
            <a:cxnLst/>
            <a:rect l="l" t="t" r="r" b="b"/>
            <a:pathLst>
              <a:path w="1132448" h="1132448">
                <a:moveTo>
                  <a:pt x="0" y="0"/>
                </a:moveTo>
                <a:lnTo>
                  <a:pt x="1132449" y="0"/>
                </a:lnTo>
                <a:lnTo>
                  <a:pt x="1132449" y="1132449"/>
                </a:lnTo>
                <a:lnTo>
                  <a:pt x="0" y="113244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IE"/>
          </a:p>
        </p:txBody>
      </p:sp>
      <p:sp>
        <p:nvSpPr>
          <p:cNvPr id="6" name="Freeform 6"/>
          <p:cNvSpPr/>
          <p:nvPr/>
        </p:nvSpPr>
        <p:spPr>
          <a:xfrm rot="-2700000">
            <a:off x="7768847" y="2326725"/>
            <a:ext cx="1132448" cy="1132448"/>
          </a:xfrm>
          <a:custGeom>
            <a:avLst/>
            <a:gdLst/>
            <a:ahLst/>
            <a:cxnLst/>
            <a:rect l="l" t="t" r="r" b="b"/>
            <a:pathLst>
              <a:path w="1132448" h="1132448">
                <a:moveTo>
                  <a:pt x="0" y="0"/>
                </a:moveTo>
                <a:lnTo>
                  <a:pt x="1132449" y="0"/>
                </a:lnTo>
                <a:lnTo>
                  <a:pt x="1132449" y="1132449"/>
                </a:lnTo>
                <a:lnTo>
                  <a:pt x="0" y="113244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IE"/>
          </a:p>
        </p:txBody>
      </p:sp>
      <p:sp>
        <p:nvSpPr>
          <p:cNvPr id="7" name="Freeform 7"/>
          <p:cNvSpPr/>
          <p:nvPr/>
        </p:nvSpPr>
        <p:spPr>
          <a:xfrm rot="-2700000">
            <a:off x="7838232" y="2396110"/>
            <a:ext cx="993679" cy="993679"/>
          </a:xfrm>
          <a:custGeom>
            <a:avLst/>
            <a:gdLst/>
            <a:ahLst/>
            <a:cxnLst/>
            <a:rect l="l" t="t" r="r" b="b"/>
            <a:pathLst>
              <a:path w="993679" h="993679">
                <a:moveTo>
                  <a:pt x="0" y="0"/>
                </a:moveTo>
                <a:lnTo>
                  <a:pt x="993679" y="0"/>
                </a:lnTo>
                <a:lnTo>
                  <a:pt x="993679" y="993679"/>
                </a:lnTo>
                <a:lnTo>
                  <a:pt x="0" y="993679"/>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IE"/>
          </a:p>
        </p:txBody>
      </p:sp>
      <p:sp>
        <p:nvSpPr>
          <p:cNvPr id="8" name="Freeform 8"/>
          <p:cNvSpPr/>
          <p:nvPr/>
        </p:nvSpPr>
        <p:spPr>
          <a:xfrm rot="-2700000">
            <a:off x="7838232" y="4323134"/>
            <a:ext cx="993679" cy="993679"/>
          </a:xfrm>
          <a:custGeom>
            <a:avLst/>
            <a:gdLst/>
            <a:ahLst/>
            <a:cxnLst/>
            <a:rect l="l" t="t" r="r" b="b"/>
            <a:pathLst>
              <a:path w="993679" h="993679">
                <a:moveTo>
                  <a:pt x="0" y="0"/>
                </a:moveTo>
                <a:lnTo>
                  <a:pt x="993679" y="0"/>
                </a:lnTo>
                <a:lnTo>
                  <a:pt x="993679" y="993679"/>
                </a:lnTo>
                <a:lnTo>
                  <a:pt x="0" y="993679"/>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IE"/>
          </a:p>
        </p:txBody>
      </p:sp>
      <p:sp>
        <p:nvSpPr>
          <p:cNvPr id="9" name="Freeform 9"/>
          <p:cNvSpPr/>
          <p:nvPr/>
        </p:nvSpPr>
        <p:spPr>
          <a:xfrm rot="-2700000">
            <a:off x="7838232" y="6250158"/>
            <a:ext cx="993679" cy="993679"/>
          </a:xfrm>
          <a:custGeom>
            <a:avLst/>
            <a:gdLst/>
            <a:ahLst/>
            <a:cxnLst/>
            <a:rect l="l" t="t" r="r" b="b"/>
            <a:pathLst>
              <a:path w="993679" h="993679">
                <a:moveTo>
                  <a:pt x="0" y="0"/>
                </a:moveTo>
                <a:lnTo>
                  <a:pt x="993679" y="0"/>
                </a:lnTo>
                <a:lnTo>
                  <a:pt x="993679" y="993679"/>
                </a:lnTo>
                <a:lnTo>
                  <a:pt x="0" y="993679"/>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IE"/>
          </a:p>
        </p:txBody>
      </p:sp>
      <p:sp>
        <p:nvSpPr>
          <p:cNvPr id="10" name="Freeform 10"/>
          <p:cNvSpPr/>
          <p:nvPr/>
        </p:nvSpPr>
        <p:spPr>
          <a:xfrm>
            <a:off x="8067667" y="2676595"/>
            <a:ext cx="534809" cy="432709"/>
          </a:xfrm>
          <a:custGeom>
            <a:avLst/>
            <a:gdLst/>
            <a:ahLst/>
            <a:cxnLst/>
            <a:rect l="l" t="t" r="r" b="b"/>
            <a:pathLst>
              <a:path w="534809" h="432709">
                <a:moveTo>
                  <a:pt x="0" y="0"/>
                </a:moveTo>
                <a:lnTo>
                  <a:pt x="534809" y="0"/>
                </a:lnTo>
                <a:lnTo>
                  <a:pt x="534809" y="432709"/>
                </a:lnTo>
                <a:lnTo>
                  <a:pt x="0" y="4327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a:p>
        </p:txBody>
      </p:sp>
      <p:sp>
        <p:nvSpPr>
          <p:cNvPr id="11" name="Freeform 11"/>
          <p:cNvSpPr/>
          <p:nvPr/>
        </p:nvSpPr>
        <p:spPr>
          <a:xfrm>
            <a:off x="8067667" y="6479593"/>
            <a:ext cx="534809" cy="534809"/>
          </a:xfrm>
          <a:custGeom>
            <a:avLst/>
            <a:gdLst/>
            <a:ahLst/>
            <a:cxnLst/>
            <a:rect l="l" t="t" r="r" b="b"/>
            <a:pathLst>
              <a:path w="534809" h="534809">
                <a:moveTo>
                  <a:pt x="0" y="0"/>
                </a:moveTo>
                <a:lnTo>
                  <a:pt x="534809" y="0"/>
                </a:lnTo>
                <a:lnTo>
                  <a:pt x="534809" y="534809"/>
                </a:lnTo>
                <a:lnTo>
                  <a:pt x="0" y="5348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E"/>
          </a:p>
        </p:txBody>
      </p:sp>
      <p:sp>
        <p:nvSpPr>
          <p:cNvPr id="12" name="Freeform 12"/>
          <p:cNvSpPr/>
          <p:nvPr/>
        </p:nvSpPr>
        <p:spPr>
          <a:xfrm rot="-2700000">
            <a:off x="7768847" y="8106446"/>
            <a:ext cx="1132448" cy="1132448"/>
          </a:xfrm>
          <a:custGeom>
            <a:avLst/>
            <a:gdLst/>
            <a:ahLst/>
            <a:cxnLst/>
            <a:rect l="l" t="t" r="r" b="b"/>
            <a:pathLst>
              <a:path w="1132448" h="1132448">
                <a:moveTo>
                  <a:pt x="0" y="0"/>
                </a:moveTo>
                <a:lnTo>
                  <a:pt x="1132449" y="0"/>
                </a:lnTo>
                <a:lnTo>
                  <a:pt x="1132449" y="1132448"/>
                </a:lnTo>
                <a:lnTo>
                  <a:pt x="0" y="1132448"/>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IE"/>
          </a:p>
        </p:txBody>
      </p:sp>
      <p:sp>
        <p:nvSpPr>
          <p:cNvPr id="13" name="Freeform 13"/>
          <p:cNvSpPr/>
          <p:nvPr/>
        </p:nvSpPr>
        <p:spPr>
          <a:xfrm rot="-2700000">
            <a:off x="7838232" y="8175831"/>
            <a:ext cx="993679" cy="993679"/>
          </a:xfrm>
          <a:custGeom>
            <a:avLst/>
            <a:gdLst/>
            <a:ahLst/>
            <a:cxnLst/>
            <a:rect l="l" t="t" r="r" b="b"/>
            <a:pathLst>
              <a:path w="993679" h="993679">
                <a:moveTo>
                  <a:pt x="0" y="0"/>
                </a:moveTo>
                <a:lnTo>
                  <a:pt x="993679" y="0"/>
                </a:lnTo>
                <a:lnTo>
                  <a:pt x="993679" y="993679"/>
                </a:lnTo>
                <a:lnTo>
                  <a:pt x="0" y="993679"/>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IE"/>
          </a:p>
        </p:txBody>
      </p:sp>
      <p:sp>
        <p:nvSpPr>
          <p:cNvPr id="14" name="Freeform 14"/>
          <p:cNvSpPr/>
          <p:nvPr/>
        </p:nvSpPr>
        <p:spPr>
          <a:xfrm>
            <a:off x="8006076" y="8391275"/>
            <a:ext cx="677041" cy="562790"/>
          </a:xfrm>
          <a:custGeom>
            <a:avLst/>
            <a:gdLst/>
            <a:ahLst/>
            <a:cxnLst/>
            <a:rect l="l" t="t" r="r" b="b"/>
            <a:pathLst>
              <a:path w="677041" h="562790">
                <a:moveTo>
                  <a:pt x="0" y="0"/>
                </a:moveTo>
                <a:lnTo>
                  <a:pt x="677041" y="0"/>
                </a:lnTo>
                <a:lnTo>
                  <a:pt x="677041" y="562790"/>
                </a:lnTo>
                <a:lnTo>
                  <a:pt x="0" y="562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IE"/>
          </a:p>
        </p:txBody>
      </p:sp>
      <p:sp>
        <p:nvSpPr>
          <p:cNvPr id="15" name="Freeform 15"/>
          <p:cNvSpPr/>
          <p:nvPr/>
        </p:nvSpPr>
        <p:spPr>
          <a:xfrm>
            <a:off x="8016091" y="4564789"/>
            <a:ext cx="637961" cy="510369"/>
          </a:xfrm>
          <a:custGeom>
            <a:avLst/>
            <a:gdLst/>
            <a:ahLst/>
            <a:cxnLst/>
            <a:rect l="l" t="t" r="r" b="b"/>
            <a:pathLst>
              <a:path w="637961" h="510369">
                <a:moveTo>
                  <a:pt x="0" y="0"/>
                </a:moveTo>
                <a:lnTo>
                  <a:pt x="637961" y="0"/>
                </a:lnTo>
                <a:lnTo>
                  <a:pt x="637961" y="510369"/>
                </a:lnTo>
                <a:lnTo>
                  <a:pt x="0" y="5103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IE"/>
          </a:p>
        </p:txBody>
      </p:sp>
      <p:sp>
        <p:nvSpPr>
          <p:cNvPr id="18" name="TextBox 18"/>
          <p:cNvSpPr txBox="1"/>
          <p:nvPr/>
        </p:nvSpPr>
        <p:spPr>
          <a:xfrm>
            <a:off x="9407522" y="2443226"/>
            <a:ext cx="8048561" cy="428625"/>
          </a:xfrm>
          <a:prstGeom prst="rect">
            <a:avLst/>
          </a:prstGeom>
        </p:spPr>
        <p:txBody>
          <a:bodyPr lIns="0" tIns="0" rIns="0" bIns="0" rtlCol="0" anchor="t">
            <a:spAutoFit/>
          </a:bodyPr>
          <a:lstStyle/>
          <a:p>
            <a:pPr algn="l">
              <a:lnSpc>
                <a:spcPts val="3220"/>
              </a:lnSpc>
            </a:pPr>
            <a:r>
              <a:rPr lang="en-US" sz="2684" b="1" dirty="0">
                <a:solidFill>
                  <a:srgbClr val="129647"/>
                </a:solidFill>
                <a:latin typeface="Poppins Bold"/>
                <a:ea typeface="Poppins Bold"/>
                <a:cs typeface="Poppins Bold"/>
                <a:sym typeface="Poppins Bold"/>
              </a:rPr>
              <a:t>Introduction to Gender Pay Gap</a:t>
            </a:r>
          </a:p>
        </p:txBody>
      </p:sp>
      <p:sp>
        <p:nvSpPr>
          <p:cNvPr id="19" name="TextBox 19"/>
          <p:cNvSpPr txBox="1"/>
          <p:nvPr/>
        </p:nvSpPr>
        <p:spPr>
          <a:xfrm>
            <a:off x="9407522" y="2879760"/>
            <a:ext cx="8048561" cy="647700"/>
          </a:xfrm>
          <a:prstGeom prst="rect">
            <a:avLst/>
          </a:prstGeom>
        </p:spPr>
        <p:txBody>
          <a:bodyPr lIns="0" tIns="0" rIns="0" bIns="0" rtlCol="0" anchor="t">
            <a:spAutoFit/>
          </a:bodyPr>
          <a:lstStyle/>
          <a:p>
            <a:pPr algn="l">
              <a:lnSpc>
                <a:spcPts val="2520"/>
              </a:lnSpc>
            </a:pPr>
            <a:r>
              <a:rPr lang="en-US" sz="2100">
                <a:solidFill>
                  <a:srgbClr val="000000"/>
                </a:solidFill>
                <a:latin typeface="Poppins"/>
                <a:ea typeface="Poppins"/>
                <a:cs typeface="Poppins"/>
                <a:sym typeface="Poppins"/>
              </a:rPr>
              <a:t>Provides an overview of the gender pay gap report and its purpose.</a:t>
            </a:r>
          </a:p>
        </p:txBody>
      </p:sp>
      <p:sp>
        <p:nvSpPr>
          <p:cNvPr id="20" name="TextBox 20"/>
          <p:cNvSpPr txBox="1"/>
          <p:nvPr/>
        </p:nvSpPr>
        <p:spPr>
          <a:xfrm>
            <a:off x="9407522" y="4361515"/>
            <a:ext cx="8048561" cy="428625"/>
          </a:xfrm>
          <a:prstGeom prst="rect">
            <a:avLst/>
          </a:prstGeom>
        </p:spPr>
        <p:txBody>
          <a:bodyPr lIns="0" tIns="0" rIns="0" bIns="0" rtlCol="0" anchor="t">
            <a:spAutoFit/>
          </a:bodyPr>
          <a:lstStyle/>
          <a:p>
            <a:pPr algn="l">
              <a:lnSpc>
                <a:spcPts val="3220"/>
              </a:lnSpc>
            </a:pPr>
            <a:r>
              <a:rPr lang="en-US" sz="2684" b="1">
                <a:solidFill>
                  <a:srgbClr val="129647"/>
                </a:solidFill>
                <a:latin typeface="Poppins Bold"/>
                <a:ea typeface="Poppins Bold"/>
                <a:cs typeface="Poppins Bold"/>
                <a:sym typeface="Poppins Bold"/>
              </a:rPr>
              <a:t>Industry Context &amp; Metrics Reporting</a:t>
            </a:r>
          </a:p>
        </p:txBody>
      </p:sp>
      <p:sp>
        <p:nvSpPr>
          <p:cNvPr id="21" name="TextBox 21"/>
          <p:cNvSpPr txBox="1"/>
          <p:nvPr/>
        </p:nvSpPr>
        <p:spPr>
          <a:xfrm>
            <a:off x="9417047" y="4810125"/>
            <a:ext cx="8048561" cy="641201"/>
          </a:xfrm>
          <a:prstGeom prst="rect">
            <a:avLst/>
          </a:prstGeom>
        </p:spPr>
        <p:txBody>
          <a:bodyPr lIns="0" tIns="0" rIns="0" bIns="0" rtlCol="0" anchor="t">
            <a:spAutoFit/>
          </a:bodyPr>
          <a:lstStyle/>
          <a:p>
            <a:pPr algn="l">
              <a:lnSpc>
                <a:spcPts val="2520"/>
              </a:lnSpc>
            </a:pPr>
            <a:r>
              <a:rPr lang="en-US" sz="2100" dirty="0">
                <a:solidFill>
                  <a:srgbClr val="000000"/>
                </a:solidFill>
                <a:latin typeface="Poppins"/>
                <a:ea typeface="Poppins"/>
                <a:cs typeface="Poppins"/>
                <a:sym typeface="Poppins"/>
              </a:rPr>
              <a:t>Outlines the industry context and shares Chime’s GPG metrics.</a:t>
            </a:r>
          </a:p>
        </p:txBody>
      </p:sp>
      <p:sp>
        <p:nvSpPr>
          <p:cNvPr id="22" name="TextBox 22"/>
          <p:cNvSpPr txBox="1"/>
          <p:nvPr/>
        </p:nvSpPr>
        <p:spPr>
          <a:xfrm>
            <a:off x="9407522" y="6336701"/>
            <a:ext cx="8048561" cy="428625"/>
          </a:xfrm>
          <a:prstGeom prst="rect">
            <a:avLst/>
          </a:prstGeom>
        </p:spPr>
        <p:txBody>
          <a:bodyPr lIns="0" tIns="0" rIns="0" bIns="0" rtlCol="0" anchor="t">
            <a:spAutoFit/>
          </a:bodyPr>
          <a:lstStyle/>
          <a:p>
            <a:pPr algn="l">
              <a:lnSpc>
                <a:spcPts val="3220"/>
              </a:lnSpc>
            </a:pPr>
            <a:r>
              <a:rPr lang="en-US" sz="2684" b="1">
                <a:solidFill>
                  <a:srgbClr val="129647"/>
                </a:solidFill>
                <a:latin typeface="Poppins Bold"/>
                <a:ea typeface="Poppins Bold"/>
                <a:cs typeface="Poppins Bold"/>
                <a:sym typeface="Poppins Bold"/>
              </a:rPr>
              <a:t>What This Means</a:t>
            </a:r>
          </a:p>
        </p:txBody>
      </p:sp>
      <p:sp>
        <p:nvSpPr>
          <p:cNvPr id="23" name="TextBox 23"/>
          <p:cNvSpPr txBox="1"/>
          <p:nvPr/>
        </p:nvSpPr>
        <p:spPr>
          <a:xfrm>
            <a:off x="9407522" y="6795344"/>
            <a:ext cx="8048561" cy="320601"/>
          </a:xfrm>
          <a:prstGeom prst="rect">
            <a:avLst/>
          </a:prstGeom>
        </p:spPr>
        <p:txBody>
          <a:bodyPr lIns="0" tIns="0" rIns="0" bIns="0" rtlCol="0" anchor="t">
            <a:spAutoFit/>
          </a:bodyPr>
          <a:lstStyle/>
          <a:p>
            <a:pPr>
              <a:lnSpc>
                <a:spcPts val="2520"/>
              </a:lnSpc>
            </a:pPr>
            <a:r>
              <a:rPr lang="en-US" sz="2100" dirty="0">
                <a:solidFill>
                  <a:srgbClr val="000000"/>
                </a:solidFill>
                <a:latin typeface="Poppins"/>
                <a:ea typeface="Poppins"/>
                <a:cs typeface="Poppins"/>
                <a:sym typeface="Poppins"/>
              </a:rPr>
              <a:t>Insights from Chime on what the metrics indicate.</a:t>
            </a:r>
          </a:p>
        </p:txBody>
      </p:sp>
      <p:sp>
        <p:nvSpPr>
          <p:cNvPr id="24" name="TextBox 24"/>
          <p:cNvSpPr txBox="1"/>
          <p:nvPr/>
        </p:nvSpPr>
        <p:spPr>
          <a:xfrm>
            <a:off x="9465183" y="858126"/>
            <a:ext cx="5396848" cy="770095"/>
          </a:xfrm>
          <a:prstGeom prst="rect">
            <a:avLst/>
          </a:prstGeom>
        </p:spPr>
        <p:txBody>
          <a:bodyPr lIns="0" tIns="0" rIns="0" bIns="0" rtlCol="0" anchor="t">
            <a:spAutoFit/>
          </a:bodyPr>
          <a:lstStyle/>
          <a:p>
            <a:pPr algn="l">
              <a:lnSpc>
                <a:spcPts val="5971"/>
              </a:lnSpc>
            </a:pPr>
            <a:r>
              <a:rPr lang="en-US" sz="4265" b="1">
                <a:solidFill>
                  <a:srgbClr val="0A1B2A"/>
                </a:solidFill>
                <a:latin typeface="Poppins Bold"/>
                <a:ea typeface="Poppins Bold"/>
                <a:cs typeface="Poppins Bold"/>
                <a:sym typeface="Poppins Bold"/>
              </a:rPr>
              <a:t>CONTENTS</a:t>
            </a:r>
          </a:p>
        </p:txBody>
      </p:sp>
      <p:sp>
        <p:nvSpPr>
          <p:cNvPr id="25" name="TextBox 25"/>
          <p:cNvSpPr txBox="1"/>
          <p:nvPr/>
        </p:nvSpPr>
        <p:spPr>
          <a:xfrm>
            <a:off x="9407522" y="8205206"/>
            <a:ext cx="8048561" cy="428625"/>
          </a:xfrm>
          <a:prstGeom prst="rect">
            <a:avLst/>
          </a:prstGeom>
        </p:spPr>
        <p:txBody>
          <a:bodyPr lIns="0" tIns="0" rIns="0" bIns="0" rtlCol="0" anchor="t">
            <a:spAutoFit/>
          </a:bodyPr>
          <a:lstStyle/>
          <a:p>
            <a:pPr algn="l">
              <a:lnSpc>
                <a:spcPts val="3220"/>
              </a:lnSpc>
            </a:pPr>
            <a:r>
              <a:rPr lang="en-US" sz="2684" b="1">
                <a:solidFill>
                  <a:srgbClr val="129647"/>
                </a:solidFill>
                <a:latin typeface="Poppins Bold"/>
                <a:ea typeface="Poppins Bold"/>
                <a:cs typeface="Poppins Bold"/>
                <a:sym typeface="Poppins Bold"/>
              </a:rPr>
              <a:t>Planned Initiatives for 2026</a:t>
            </a:r>
          </a:p>
        </p:txBody>
      </p:sp>
      <p:sp>
        <p:nvSpPr>
          <p:cNvPr id="26" name="TextBox 26"/>
          <p:cNvSpPr txBox="1"/>
          <p:nvPr/>
        </p:nvSpPr>
        <p:spPr>
          <a:xfrm>
            <a:off x="9407522" y="8653620"/>
            <a:ext cx="8048561" cy="647700"/>
          </a:xfrm>
          <a:prstGeom prst="rect">
            <a:avLst/>
          </a:prstGeom>
        </p:spPr>
        <p:txBody>
          <a:bodyPr lIns="0" tIns="0" rIns="0" bIns="0" rtlCol="0" anchor="t">
            <a:spAutoFit/>
          </a:bodyPr>
          <a:lstStyle/>
          <a:p>
            <a:pPr>
              <a:lnSpc>
                <a:spcPts val="2520"/>
              </a:lnSpc>
            </a:pPr>
            <a:r>
              <a:rPr lang="en-US" sz="2100" dirty="0">
                <a:solidFill>
                  <a:srgbClr val="000000"/>
                </a:solidFill>
                <a:latin typeface="Poppins"/>
                <a:ea typeface="Poppins"/>
                <a:cs typeface="Poppins"/>
                <a:sym typeface="Poppins"/>
              </a:rPr>
              <a:t>Chime’s action plan to address any gender pay gap and drive progress.</a:t>
            </a:r>
          </a:p>
        </p:txBody>
      </p:sp>
      <p:sp>
        <p:nvSpPr>
          <p:cNvPr id="27" name="Freeform 27"/>
          <p:cNvSpPr/>
          <p:nvPr/>
        </p:nvSpPr>
        <p:spPr>
          <a:xfrm>
            <a:off x="17492179" y="416543"/>
            <a:ext cx="1553542" cy="1553542"/>
          </a:xfrm>
          <a:custGeom>
            <a:avLst/>
            <a:gdLst/>
            <a:ahLst/>
            <a:cxnLst/>
            <a:rect l="l" t="t" r="r" b="b"/>
            <a:pathLst>
              <a:path w="1553542" h="1553542">
                <a:moveTo>
                  <a:pt x="0" y="0"/>
                </a:moveTo>
                <a:lnTo>
                  <a:pt x="1553542" y="0"/>
                </a:lnTo>
                <a:lnTo>
                  <a:pt x="1553542" y="1553542"/>
                </a:lnTo>
                <a:lnTo>
                  <a:pt x="0" y="155354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IE"/>
          </a:p>
        </p:txBody>
      </p:sp>
      <p:pic>
        <p:nvPicPr>
          <p:cNvPr id="17" name="Picture 16">
            <a:extLst>
              <a:ext uri="{FF2B5EF4-FFF2-40B4-BE49-F238E27FC236}">
                <a16:creationId xmlns:a16="http://schemas.microsoft.com/office/drawing/2014/main" id="{82B286F3-4180-0A85-E046-C15C28A5B9A8}"/>
              </a:ext>
            </a:extLst>
          </p:cNvPr>
          <p:cNvPicPr>
            <a:picLocks noChangeAspect="1"/>
          </p:cNvPicPr>
          <p:nvPr/>
        </p:nvPicPr>
        <p:blipFill>
          <a:blip r:embed="rId18"/>
          <a:stretch>
            <a:fillRect/>
          </a:stretch>
        </p:blipFill>
        <p:spPr>
          <a:xfrm>
            <a:off x="16687800" y="9552126"/>
            <a:ext cx="1371599" cy="51978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473489" y="0"/>
            <a:ext cx="4814511" cy="10287000"/>
            <a:chOff x="0" y="0"/>
            <a:chExt cx="1268019" cy="2709333"/>
          </a:xfrm>
        </p:grpSpPr>
        <p:sp>
          <p:nvSpPr>
            <p:cNvPr id="3" name="Freeform 3"/>
            <p:cNvSpPr/>
            <p:nvPr/>
          </p:nvSpPr>
          <p:spPr>
            <a:xfrm>
              <a:off x="0" y="0"/>
              <a:ext cx="1268019" cy="2709333"/>
            </a:xfrm>
            <a:custGeom>
              <a:avLst/>
              <a:gdLst/>
              <a:ahLst/>
              <a:cxnLst/>
              <a:rect l="l" t="t" r="r" b="b"/>
              <a:pathLst>
                <a:path w="1268019" h="2709333">
                  <a:moveTo>
                    <a:pt x="0" y="0"/>
                  </a:moveTo>
                  <a:lnTo>
                    <a:pt x="1268019" y="0"/>
                  </a:lnTo>
                  <a:lnTo>
                    <a:pt x="1268019" y="2709333"/>
                  </a:lnTo>
                  <a:lnTo>
                    <a:pt x="0" y="2709333"/>
                  </a:lnTo>
                  <a:close/>
                </a:path>
              </a:pathLst>
            </a:custGeom>
            <a:solidFill>
              <a:srgbClr val="0A1B2A"/>
            </a:solidFill>
          </p:spPr>
          <p:txBody>
            <a:bodyPr/>
            <a:lstStyle/>
            <a:p>
              <a:endParaRPr lang="en-IE"/>
            </a:p>
          </p:txBody>
        </p:sp>
        <p:sp>
          <p:nvSpPr>
            <p:cNvPr id="4" name="TextBox 4"/>
            <p:cNvSpPr txBox="1"/>
            <p:nvPr/>
          </p:nvSpPr>
          <p:spPr>
            <a:xfrm>
              <a:off x="0" y="-66675"/>
              <a:ext cx="1268019" cy="2776008"/>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0097090" y="2606172"/>
            <a:ext cx="7162210" cy="5590804"/>
            <a:chOff x="0" y="0"/>
            <a:chExt cx="1066786" cy="832731"/>
          </a:xfrm>
        </p:grpSpPr>
        <p:sp>
          <p:nvSpPr>
            <p:cNvPr id="6" name="Freeform 6"/>
            <p:cNvSpPr/>
            <p:nvPr/>
          </p:nvSpPr>
          <p:spPr>
            <a:xfrm>
              <a:off x="0" y="0"/>
              <a:ext cx="1066786" cy="832731"/>
            </a:xfrm>
            <a:custGeom>
              <a:avLst/>
              <a:gdLst/>
              <a:ahLst/>
              <a:cxnLst/>
              <a:rect l="l" t="t" r="r" b="b"/>
              <a:pathLst>
                <a:path w="1066786" h="832731">
                  <a:moveTo>
                    <a:pt x="16214" y="0"/>
                  </a:moveTo>
                  <a:lnTo>
                    <a:pt x="1050572" y="0"/>
                  </a:lnTo>
                  <a:cubicBezTo>
                    <a:pt x="1059527" y="0"/>
                    <a:pt x="1066786" y="7259"/>
                    <a:pt x="1066786" y="16214"/>
                  </a:cubicBezTo>
                  <a:lnTo>
                    <a:pt x="1066786" y="816517"/>
                  </a:lnTo>
                  <a:cubicBezTo>
                    <a:pt x="1066786" y="820817"/>
                    <a:pt x="1065078" y="824941"/>
                    <a:pt x="1062037" y="827982"/>
                  </a:cubicBezTo>
                  <a:cubicBezTo>
                    <a:pt x="1058997" y="831023"/>
                    <a:pt x="1054873" y="832731"/>
                    <a:pt x="1050572" y="832731"/>
                  </a:cubicBezTo>
                  <a:lnTo>
                    <a:pt x="16214" y="832731"/>
                  </a:lnTo>
                  <a:cubicBezTo>
                    <a:pt x="7259" y="832731"/>
                    <a:pt x="0" y="825472"/>
                    <a:pt x="0" y="816517"/>
                  </a:cubicBezTo>
                  <a:lnTo>
                    <a:pt x="0" y="16214"/>
                  </a:lnTo>
                  <a:cubicBezTo>
                    <a:pt x="0" y="7259"/>
                    <a:pt x="7259" y="0"/>
                    <a:pt x="16214" y="0"/>
                  </a:cubicBezTo>
                  <a:close/>
                </a:path>
              </a:pathLst>
            </a:custGeom>
            <a:blipFill>
              <a:blip r:embed="rId3"/>
              <a:stretch>
                <a:fillRect l="-8581" r="-8581"/>
              </a:stretch>
            </a:blipFill>
          </p:spPr>
          <p:txBody>
            <a:bodyPr/>
            <a:lstStyle/>
            <a:p>
              <a:endParaRPr lang="en-IE"/>
            </a:p>
          </p:txBody>
        </p:sp>
      </p:grpSp>
      <p:sp>
        <p:nvSpPr>
          <p:cNvPr id="8" name="TextBox 8"/>
          <p:cNvSpPr txBox="1"/>
          <p:nvPr/>
        </p:nvSpPr>
        <p:spPr>
          <a:xfrm>
            <a:off x="1028700" y="2463297"/>
            <a:ext cx="7007483" cy="901700"/>
          </a:xfrm>
          <a:prstGeom prst="rect">
            <a:avLst/>
          </a:prstGeom>
        </p:spPr>
        <p:txBody>
          <a:bodyPr lIns="0" tIns="0" rIns="0" bIns="0" rtlCol="0" anchor="t">
            <a:spAutoFit/>
          </a:bodyPr>
          <a:lstStyle/>
          <a:p>
            <a:pPr algn="l">
              <a:lnSpc>
                <a:spcPts val="7000"/>
              </a:lnSpc>
            </a:pPr>
            <a:r>
              <a:rPr lang="en-US" sz="5000" b="1">
                <a:solidFill>
                  <a:srgbClr val="129647"/>
                </a:solidFill>
                <a:latin typeface="Poppins Bold"/>
                <a:ea typeface="Poppins Bold"/>
                <a:cs typeface="Poppins Bold"/>
                <a:sym typeface="Poppins Bold"/>
              </a:rPr>
              <a:t>INTRODUCTION TO</a:t>
            </a:r>
          </a:p>
        </p:txBody>
      </p:sp>
      <p:sp>
        <p:nvSpPr>
          <p:cNvPr id="9" name="TextBox 9"/>
          <p:cNvSpPr txBox="1"/>
          <p:nvPr/>
        </p:nvSpPr>
        <p:spPr>
          <a:xfrm>
            <a:off x="1028700" y="3254199"/>
            <a:ext cx="5798936" cy="984250"/>
          </a:xfrm>
          <a:prstGeom prst="rect">
            <a:avLst/>
          </a:prstGeom>
        </p:spPr>
        <p:txBody>
          <a:bodyPr lIns="0" tIns="0" rIns="0" bIns="0" rtlCol="0" anchor="t">
            <a:spAutoFit/>
          </a:bodyPr>
          <a:lstStyle/>
          <a:p>
            <a:pPr marL="0" lvl="0" indent="0" algn="l">
              <a:lnSpc>
                <a:spcPts val="7699"/>
              </a:lnSpc>
              <a:spcBef>
                <a:spcPct val="0"/>
              </a:spcBef>
            </a:pPr>
            <a:r>
              <a:rPr lang="en-US" sz="5499" u="none" strike="noStrike" spc="-82">
                <a:solidFill>
                  <a:srgbClr val="000000"/>
                </a:solidFill>
                <a:latin typeface="Poppins"/>
                <a:ea typeface="Poppins"/>
                <a:cs typeface="Poppins"/>
                <a:sym typeface="Poppins"/>
              </a:rPr>
              <a:t>GENDER PAY GAP</a:t>
            </a:r>
          </a:p>
        </p:txBody>
      </p:sp>
      <p:sp>
        <p:nvSpPr>
          <p:cNvPr id="10" name="TextBox 10"/>
          <p:cNvSpPr txBox="1"/>
          <p:nvPr/>
        </p:nvSpPr>
        <p:spPr>
          <a:xfrm>
            <a:off x="1028700" y="4478416"/>
            <a:ext cx="7976702" cy="3718560"/>
          </a:xfrm>
          <a:prstGeom prst="rect">
            <a:avLst/>
          </a:prstGeom>
        </p:spPr>
        <p:txBody>
          <a:bodyPr lIns="0" tIns="0" rIns="0" bIns="0" rtlCol="0" anchor="t">
            <a:spAutoFit/>
          </a:bodyPr>
          <a:lstStyle/>
          <a:p>
            <a:pPr algn="l">
              <a:lnSpc>
                <a:spcPts val="2940"/>
              </a:lnSpc>
              <a:spcBef>
                <a:spcPct val="0"/>
              </a:spcBef>
            </a:pPr>
            <a:r>
              <a:rPr lang="en-US" sz="2100">
                <a:solidFill>
                  <a:srgbClr val="000000"/>
                </a:solidFill>
                <a:latin typeface="Poppins"/>
                <a:ea typeface="Poppins"/>
                <a:cs typeface="Poppins"/>
                <a:sym typeface="Poppins"/>
              </a:rPr>
              <a:t>The European Commission's Gender Equality Strategy 2020–2025 prioritises equal access to the economy for both women and men. A key objective is closing gender gaps in the labour market and promoting equal opportunities.</a:t>
            </a:r>
          </a:p>
          <a:p>
            <a:pPr algn="l">
              <a:lnSpc>
                <a:spcPts val="2940"/>
              </a:lnSpc>
              <a:spcBef>
                <a:spcPct val="0"/>
              </a:spcBef>
            </a:pPr>
            <a:endParaRPr lang="en-US" sz="2100">
              <a:solidFill>
                <a:srgbClr val="000000"/>
              </a:solidFill>
              <a:latin typeface="Poppins"/>
              <a:ea typeface="Poppins"/>
              <a:cs typeface="Poppins"/>
              <a:sym typeface="Poppins"/>
            </a:endParaRPr>
          </a:p>
          <a:p>
            <a:pPr algn="l">
              <a:lnSpc>
                <a:spcPts val="2940"/>
              </a:lnSpc>
              <a:spcBef>
                <a:spcPct val="0"/>
              </a:spcBef>
            </a:pPr>
            <a:r>
              <a:rPr lang="en-US" sz="2100">
                <a:solidFill>
                  <a:srgbClr val="000000"/>
                </a:solidFill>
                <a:latin typeface="Poppins"/>
                <a:ea typeface="Poppins"/>
                <a:cs typeface="Poppins"/>
                <a:sym typeface="Poppins"/>
              </a:rPr>
              <a:t>Aligned to this objective, the Gender Pay Gap Information Act 2021 and its related statutory instruments requires Irish employers to report on their gender pay gaps, grounded in transparency, accountability, and progress on workplace gender equality.</a:t>
            </a:r>
          </a:p>
        </p:txBody>
      </p:sp>
      <p:sp>
        <p:nvSpPr>
          <p:cNvPr id="12" name="Freeform 12"/>
          <p:cNvSpPr/>
          <p:nvPr/>
        </p:nvSpPr>
        <p:spPr>
          <a:xfrm>
            <a:off x="12658618" y="-711778"/>
            <a:ext cx="1553542" cy="1553542"/>
          </a:xfrm>
          <a:custGeom>
            <a:avLst/>
            <a:gdLst/>
            <a:ahLst/>
            <a:cxnLst/>
            <a:rect l="l" t="t" r="r" b="b"/>
            <a:pathLst>
              <a:path w="1553542" h="1553542">
                <a:moveTo>
                  <a:pt x="0" y="0"/>
                </a:moveTo>
                <a:lnTo>
                  <a:pt x="1553542" y="0"/>
                </a:lnTo>
                <a:lnTo>
                  <a:pt x="1553542" y="1553542"/>
                </a:lnTo>
                <a:lnTo>
                  <a:pt x="0" y="15535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pic>
        <p:nvPicPr>
          <p:cNvPr id="14" name="Picture 13">
            <a:extLst>
              <a:ext uri="{FF2B5EF4-FFF2-40B4-BE49-F238E27FC236}">
                <a16:creationId xmlns:a16="http://schemas.microsoft.com/office/drawing/2014/main" id="{9746EDBC-06D5-CEA5-D47C-58269D4D2FD0}"/>
              </a:ext>
            </a:extLst>
          </p:cNvPr>
          <p:cNvPicPr>
            <a:picLocks noChangeAspect="1"/>
          </p:cNvPicPr>
          <p:nvPr/>
        </p:nvPicPr>
        <p:blipFill>
          <a:blip r:embed="rId6"/>
          <a:stretch>
            <a:fillRect/>
          </a:stretch>
        </p:blipFill>
        <p:spPr>
          <a:xfrm>
            <a:off x="228601" y="319248"/>
            <a:ext cx="1981199" cy="75080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57085" y="-402"/>
            <a:ext cx="11530915" cy="10310340"/>
          </a:xfrm>
          <a:custGeom>
            <a:avLst/>
            <a:gdLst/>
            <a:ahLst/>
            <a:cxnLst/>
            <a:rect l="l" t="t" r="r" b="b"/>
            <a:pathLst>
              <a:path w="11530915" h="10310340">
                <a:moveTo>
                  <a:pt x="0" y="0"/>
                </a:moveTo>
                <a:lnTo>
                  <a:pt x="11530915" y="0"/>
                </a:lnTo>
                <a:lnTo>
                  <a:pt x="11530915" y="10310340"/>
                </a:lnTo>
                <a:lnTo>
                  <a:pt x="0" y="10310340"/>
                </a:lnTo>
                <a:lnTo>
                  <a:pt x="0" y="0"/>
                </a:lnTo>
                <a:close/>
              </a:path>
            </a:pathLst>
          </a:custGeom>
          <a:blipFill>
            <a:blip r:embed="rId3"/>
            <a:stretch>
              <a:fillRect l="-16977" r="-16977"/>
            </a:stretch>
          </a:blipFill>
        </p:spPr>
        <p:txBody>
          <a:bodyPr/>
          <a:lstStyle/>
          <a:p>
            <a:endParaRPr lang="en-IE"/>
          </a:p>
        </p:txBody>
      </p:sp>
      <p:grpSp>
        <p:nvGrpSpPr>
          <p:cNvPr id="3" name="Group 3"/>
          <p:cNvGrpSpPr/>
          <p:nvPr/>
        </p:nvGrpSpPr>
        <p:grpSpPr>
          <a:xfrm>
            <a:off x="6776135" y="-38100"/>
            <a:ext cx="11530915" cy="10275970"/>
            <a:chOff x="0" y="0"/>
            <a:chExt cx="3036949" cy="2706428"/>
          </a:xfrm>
        </p:grpSpPr>
        <p:sp>
          <p:nvSpPr>
            <p:cNvPr id="4" name="Freeform 4"/>
            <p:cNvSpPr/>
            <p:nvPr/>
          </p:nvSpPr>
          <p:spPr>
            <a:xfrm>
              <a:off x="0" y="0"/>
              <a:ext cx="3036949" cy="2706428"/>
            </a:xfrm>
            <a:custGeom>
              <a:avLst/>
              <a:gdLst/>
              <a:ahLst/>
              <a:cxnLst/>
              <a:rect l="l" t="t" r="r" b="b"/>
              <a:pathLst>
                <a:path w="3036949" h="2706428">
                  <a:moveTo>
                    <a:pt x="0" y="0"/>
                  </a:moveTo>
                  <a:lnTo>
                    <a:pt x="3036949" y="0"/>
                  </a:lnTo>
                  <a:lnTo>
                    <a:pt x="3036949" y="2706428"/>
                  </a:lnTo>
                  <a:lnTo>
                    <a:pt x="0" y="2706428"/>
                  </a:lnTo>
                  <a:close/>
                </a:path>
              </a:pathLst>
            </a:custGeom>
            <a:solidFill>
              <a:srgbClr val="0A1B2A">
                <a:alpha val="84706"/>
              </a:srgbClr>
            </a:solidFill>
          </p:spPr>
          <p:txBody>
            <a:bodyPr/>
            <a:lstStyle/>
            <a:p>
              <a:endParaRPr lang="en-IE"/>
            </a:p>
          </p:txBody>
        </p:sp>
        <p:sp>
          <p:nvSpPr>
            <p:cNvPr id="5" name="TextBox 5"/>
            <p:cNvSpPr txBox="1"/>
            <p:nvPr/>
          </p:nvSpPr>
          <p:spPr>
            <a:xfrm>
              <a:off x="0" y="-66675"/>
              <a:ext cx="3036949" cy="2773103"/>
            </a:xfrm>
            <a:prstGeom prst="rect">
              <a:avLst/>
            </a:prstGeom>
          </p:spPr>
          <p:txBody>
            <a:bodyPr lIns="50800" tIns="50800" rIns="50800" bIns="50800" rtlCol="0" anchor="ctr"/>
            <a:lstStyle/>
            <a:p>
              <a:pPr algn="ctr">
                <a:lnSpc>
                  <a:spcPts val="2800"/>
                </a:lnSpc>
              </a:pPr>
              <a:endParaRPr/>
            </a:p>
          </p:txBody>
        </p:sp>
      </p:grpSp>
      <p:sp>
        <p:nvSpPr>
          <p:cNvPr id="7" name="AutoShape 7"/>
          <p:cNvSpPr/>
          <p:nvPr/>
        </p:nvSpPr>
        <p:spPr>
          <a:xfrm flipV="1">
            <a:off x="7825818" y="3753144"/>
            <a:ext cx="9419552" cy="0"/>
          </a:xfrm>
          <a:prstGeom prst="line">
            <a:avLst/>
          </a:prstGeom>
          <a:ln w="9525" cap="flat">
            <a:solidFill>
              <a:srgbClr val="545454"/>
            </a:solidFill>
            <a:prstDash val="solid"/>
            <a:headEnd type="none" w="sm" len="sm"/>
            <a:tailEnd type="none" w="sm" len="sm"/>
          </a:ln>
        </p:spPr>
        <p:txBody>
          <a:bodyPr/>
          <a:lstStyle/>
          <a:p>
            <a:endParaRPr lang="en-IE"/>
          </a:p>
        </p:txBody>
      </p:sp>
      <p:sp>
        <p:nvSpPr>
          <p:cNvPr id="8" name="AutoShape 8"/>
          <p:cNvSpPr/>
          <p:nvPr/>
        </p:nvSpPr>
        <p:spPr>
          <a:xfrm>
            <a:off x="7825818" y="5107330"/>
            <a:ext cx="9419552" cy="0"/>
          </a:xfrm>
          <a:prstGeom prst="line">
            <a:avLst/>
          </a:prstGeom>
          <a:ln w="9525" cap="flat">
            <a:solidFill>
              <a:srgbClr val="545454"/>
            </a:solidFill>
            <a:prstDash val="solid"/>
            <a:headEnd type="none" w="sm" len="sm"/>
            <a:tailEnd type="none" w="sm" len="sm"/>
          </a:ln>
        </p:spPr>
        <p:txBody>
          <a:bodyPr/>
          <a:lstStyle/>
          <a:p>
            <a:endParaRPr lang="en-IE"/>
          </a:p>
        </p:txBody>
      </p:sp>
      <p:sp>
        <p:nvSpPr>
          <p:cNvPr id="9" name="AutoShape 9"/>
          <p:cNvSpPr/>
          <p:nvPr/>
        </p:nvSpPr>
        <p:spPr>
          <a:xfrm flipV="1">
            <a:off x="7825818" y="6459879"/>
            <a:ext cx="9419552" cy="0"/>
          </a:xfrm>
          <a:prstGeom prst="line">
            <a:avLst/>
          </a:prstGeom>
          <a:ln w="9525" cap="flat">
            <a:solidFill>
              <a:srgbClr val="545454"/>
            </a:solidFill>
            <a:prstDash val="solid"/>
            <a:headEnd type="none" w="sm" len="sm"/>
            <a:tailEnd type="none" w="sm" len="sm"/>
          </a:ln>
        </p:spPr>
        <p:txBody>
          <a:bodyPr/>
          <a:lstStyle/>
          <a:p>
            <a:endParaRPr lang="en-IE"/>
          </a:p>
        </p:txBody>
      </p:sp>
      <p:pic>
        <p:nvPicPr>
          <p:cNvPr id="10" name="Picture 10"/>
          <p:cNvPicPr>
            <a:picLocks noChangeAspect="1"/>
          </p:cNvPicPr>
          <p:nvPr/>
        </p:nvPicPr>
        <p:blipFill>
          <a:blip r:embed="rId4"/>
          <a:stretch>
            <a:fillRect/>
          </a:stretch>
        </p:blipFill>
        <p:spPr>
          <a:xfrm>
            <a:off x="9626873" y="359778"/>
            <a:ext cx="6261022" cy="2213952"/>
          </a:xfrm>
          <a:prstGeom prst="rect">
            <a:avLst/>
          </a:prstGeom>
        </p:spPr>
      </p:pic>
      <p:sp>
        <p:nvSpPr>
          <p:cNvPr id="11" name="TextBox 11"/>
          <p:cNvSpPr txBox="1"/>
          <p:nvPr/>
        </p:nvSpPr>
        <p:spPr>
          <a:xfrm>
            <a:off x="13982638" y="2499653"/>
            <a:ext cx="3262732" cy="1260476"/>
          </a:xfrm>
          <a:prstGeom prst="rect">
            <a:avLst/>
          </a:prstGeom>
        </p:spPr>
        <p:txBody>
          <a:bodyPr lIns="0" tIns="0" rIns="0" bIns="0" rtlCol="0" anchor="t">
            <a:spAutoFit/>
          </a:bodyPr>
          <a:lstStyle/>
          <a:p>
            <a:pPr algn="r">
              <a:lnSpc>
                <a:spcPts val="9200"/>
              </a:lnSpc>
            </a:pPr>
            <a:r>
              <a:rPr lang="en-US" sz="8000" spc="-160" dirty="0">
                <a:solidFill>
                  <a:srgbClr val="FFFFFF"/>
                </a:solidFill>
                <a:latin typeface="Poppins"/>
                <a:ea typeface="Poppins"/>
                <a:cs typeface="Poppins"/>
                <a:sym typeface="Poppins"/>
              </a:rPr>
              <a:t>9.6%</a:t>
            </a:r>
          </a:p>
        </p:txBody>
      </p:sp>
      <p:sp>
        <p:nvSpPr>
          <p:cNvPr id="12" name="TextBox 12"/>
          <p:cNvSpPr txBox="1"/>
          <p:nvPr/>
        </p:nvSpPr>
        <p:spPr>
          <a:xfrm>
            <a:off x="7962355" y="2860969"/>
            <a:ext cx="4547136" cy="349250"/>
          </a:xfrm>
          <a:prstGeom prst="rect">
            <a:avLst/>
          </a:prstGeom>
        </p:spPr>
        <p:txBody>
          <a:bodyPr lIns="0" tIns="0" rIns="0" bIns="0" rtlCol="0" anchor="t">
            <a:spAutoFit/>
          </a:bodyPr>
          <a:lstStyle/>
          <a:p>
            <a:pPr algn="l">
              <a:lnSpc>
                <a:spcPts val="2499"/>
              </a:lnSpc>
            </a:pPr>
            <a:r>
              <a:rPr lang="en-US" sz="2499" b="1" spc="-49">
                <a:solidFill>
                  <a:srgbClr val="129647"/>
                </a:solidFill>
                <a:latin typeface="Poppins Bold"/>
                <a:ea typeface="Poppins Bold"/>
                <a:cs typeface="Poppins Bold"/>
                <a:sym typeface="Poppins Bold"/>
              </a:rPr>
              <a:t>IRELAND'S GENDER PAY GAP</a:t>
            </a:r>
          </a:p>
        </p:txBody>
      </p:sp>
      <p:sp>
        <p:nvSpPr>
          <p:cNvPr id="13" name="TextBox 13"/>
          <p:cNvSpPr txBox="1"/>
          <p:nvPr/>
        </p:nvSpPr>
        <p:spPr>
          <a:xfrm>
            <a:off x="15004773" y="3924300"/>
            <a:ext cx="2240597" cy="1260476"/>
          </a:xfrm>
          <a:prstGeom prst="rect">
            <a:avLst/>
          </a:prstGeom>
        </p:spPr>
        <p:txBody>
          <a:bodyPr lIns="0" tIns="0" rIns="0" bIns="0" rtlCol="0" anchor="t">
            <a:spAutoFit/>
          </a:bodyPr>
          <a:lstStyle/>
          <a:p>
            <a:pPr algn="r">
              <a:lnSpc>
                <a:spcPts val="9200"/>
              </a:lnSpc>
            </a:pPr>
            <a:r>
              <a:rPr lang="en-US" sz="8000" spc="-160" dirty="0">
                <a:solidFill>
                  <a:srgbClr val="FFFFFF"/>
                </a:solidFill>
                <a:latin typeface="Poppins"/>
                <a:ea typeface="Poppins"/>
                <a:cs typeface="Poppins"/>
                <a:sym typeface="Poppins"/>
              </a:rPr>
              <a:t>12%</a:t>
            </a:r>
          </a:p>
        </p:txBody>
      </p:sp>
      <p:sp>
        <p:nvSpPr>
          <p:cNvPr id="14" name="TextBox 14"/>
          <p:cNvSpPr txBox="1"/>
          <p:nvPr/>
        </p:nvSpPr>
        <p:spPr>
          <a:xfrm>
            <a:off x="7962355" y="4147027"/>
            <a:ext cx="4683673" cy="349250"/>
          </a:xfrm>
          <a:prstGeom prst="rect">
            <a:avLst/>
          </a:prstGeom>
        </p:spPr>
        <p:txBody>
          <a:bodyPr lIns="0" tIns="0" rIns="0" bIns="0" rtlCol="0" anchor="t">
            <a:spAutoFit/>
          </a:bodyPr>
          <a:lstStyle/>
          <a:p>
            <a:pPr algn="l">
              <a:lnSpc>
                <a:spcPts val="2499"/>
              </a:lnSpc>
            </a:pPr>
            <a:r>
              <a:rPr lang="en-US" sz="2499" b="1" spc="-49">
                <a:solidFill>
                  <a:srgbClr val="129647"/>
                </a:solidFill>
                <a:latin typeface="Poppins Bold"/>
                <a:ea typeface="Poppins Bold"/>
                <a:cs typeface="Poppins Bold"/>
                <a:sym typeface="Poppins Bold"/>
              </a:rPr>
              <a:t>EU AVERAGE GENDER PAY GAP</a:t>
            </a:r>
          </a:p>
        </p:txBody>
      </p:sp>
      <p:sp>
        <p:nvSpPr>
          <p:cNvPr id="15" name="TextBox 15"/>
          <p:cNvSpPr txBox="1"/>
          <p:nvPr/>
        </p:nvSpPr>
        <p:spPr>
          <a:xfrm>
            <a:off x="7962355" y="6845642"/>
            <a:ext cx="4683673" cy="373380"/>
          </a:xfrm>
          <a:prstGeom prst="rect">
            <a:avLst/>
          </a:prstGeom>
        </p:spPr>
        <p:txBody>
          <a:bodyPr lIns="0" tIns="0" rIns="0" bIns="0" rtlCol="0" anchor="t">
            <a:spAutoFit/>
          </a:bodyPr>
          <a:lstStyle/>
          <a:p>
            <a:pPr algn="l">
              <a:lnSpc>
                <a:spcPts val="2699"/>
              </a:lnSpc>
            </a:pPr>
            <a:r>
              <a:rPr lang="en-US" sz="2699" b="1" spc="-53">
                <a:solidFill>
                  <a:srgbClr val="129647"/>
                </a:solidFill>
                <a:latin typeface="Poppins Bold"/>
                <a:ea typeface="Poppins Bold"/>
                <a:cs typeface="Poppins Bold"/>
                <a:sym typeface="Poppins Bold"/>
              </a:rPr>
              <a:t>GLOBAL GENDER PAY GAP</a:t>
            </a:r>
          </a:p>
        </p:txBody>
      </p:sp>
      <p:sp>
        <p:nvSpPr>
          <p:cNvPr id="16" name="TextBox 16"/>
          <p:cNvSpPr txBox="1"/>
          <p:nvPr/>
        </p:nvSpPr>
        <p:spPr>
          <a:xfrm>
            <a:off x="14576181" y="5254624"/>
            <a:ext cx="2669190" cy="1179810"/>
          </a:xfrm>
          <a:prstGeom prst="rect">
            <a:avLst/>
          </a:prstGeom>
        </p:spPr>
        <p:txBody>
          <a:bodyPr wrap="square" lIns="0" tIns="0" rIns="0" bIns="0" rtlCol="0" anchor="t">
            <a:spAutoFit/>
          </a:bodyPr>
          <a:lstStyle/>
          <a:p>
            <a:pPr algn="r">
              <a:lnSpc>
                <a:spcPts val="9200"/>
              </a:lnSpc>
            </a:pPr>
            <a:r>
              <a:rPr lang="en-US" sz="8000" spc="-160" dirty="0">
                <a:solidFill>
                  <a:srgbClr val="FFFFFF"/>
                </a:solidFill>
                <a:latin typeface="Poppins"/>
                <a:ea typeface="Poppins"/>
                <a:cs typeface="Poppins"/>
                <a:sym typeface="Poppins"/>
              </a:rPr>
              <a:t>11.2%</a:t>
            </a:r>
          </a:p>
        </p:txBody>
      </p:sp>
      <p:sp>
        <p:nvSpPr>
          <p:cNvPr id="17" name="TextBox 17"/>
          <p:cNvSpPr txBox="1"/>
          <p:nvPr/>
        </p:nvSpPr>
        <p:spPr>
          <a:xfrm>
            <a:off x="7962354" y="5492942"/>
            <a:ext cx="6613825" cy="330155"/>
          </a:xfrm>
          <a:prstGeom prst="rect">
            <a:avLst/>
          </a:prstGeom>
        </p:spPr>
        <p:txBody>
          <a:bodyPr wrap="square" lIns="0" tIns="0" rIns="0" bIns="0" rtlCol="0" anchor="t">
            <a:spAutoFit/>
          </a:bodyPr>
          <a:lstStyle/>
          <a:p>
            <a:pPr algn="l">
              <a:lnSpc>
                <a:spcPts val="2499"/>
              </a:lnSpc>
            </a:pPr>
            <a:r>
              <a:rPr lang="en-US" sz="2499" b="1" spc="-49" dirty="0">
                <a:solidFill>
                  <a:srgbClr val="129647"/>
                </a:solidFill>
                <a:latin typeface="Poppins Bold"/>
                <a:ea typeface="Poppins Bold"/>
                <a:cs typeface="Poppins Bold"/>
                <a:sym typeface="Poppins Bold"/>
              </a:rPr>
              <a:t>Corporate Reports published in Ireland </a:t>
            </a:r>
          </a:p>
        </p:txBody>
      </p:sp>
      <p:sp>
        <p:nvSpPr>
          <p:cNvPr id="18" name="TextBox 18"/>
          <p:cNvSpPr txBox="1"/>
          <p:nvPr/>
        </p:nvSpPr>
        <p:spPr>
          <a:xfrm>
            <a:off x="622084" y="4219301"/>
            <a:ext cx="5926621" cy="901700"/>
          </a:xfrm>
          <a:prstGeom prst="rect">
            <a:avLst/>
          </a:prstGeom>
        </p:spPr>
        <p:txBody>
          <a:bodyPr lIns="0" tIns="0" rIns="0" bIns="0" rtlCol="0" anchor="t">
            <a:spAutoFit/>
          </a:bodyPr>
          <a:lstStyle/>
          <a:p>
            <a:pPr algn="l">
              <a:lnSpc>
                <a:spcPts val="7000"/>
              </a:lnSpc>
            </a:pPr>
            <a:r>
              <a:rPr lang="en-US" sz="5000" b="1">
                <a:solidFill>
                  <a:srgbClr val="129647"/>
                </a:solidFill>
                <a:latin typeface="Poppins Bold"/>
                <a:ea typeface="Poppins Bold"/>
                <a:cs typeface="Poppins Bold"/>
                <a:sym typeface="Poppins Bold"/>
              </a:rPr>
              <a:t>GPG IN CONTEXT</a:t>
            </a:r>
          </a:p>
        </p:txBody>
      </p:sp>
      <p:sp>
        <p:nvSpPr>
          <p:cNvPr id="19" name="TextBox 19"/>
          <p:cNvSpPr txBox="1"/>
          <p:nvPr/>
        </p:nvSpPr>
        <p:spPr>
          <a:xfrm>
            <a:off x="636682" y="4940574"/>
            <a:ext cx="5492924" cy="984250"/>
          </a:xfrm>
          <a:prstGeom prst="rect">
            <a:avLst/>
          </a:prstGeom>
        </p:spPr>
        <p:txBody>
          <a:bodyPr lIns="0" tIns="0" rIns="0" bIns="0" rtlCol="0" anchor="t">
            <a:spAutoFit/>
          </a:bodyPr>
          <a:lstStyle/>
          <a:p>
            <a:pPr algn="l">
              <a:lnSpc>
                <a:spcPts val="7699"/>
              </a:lnSpc>
            </a:pPr>
            <a:r>
              <a:rPr lang="en-US" sz="5499" spc="-82" dirty="0">
                <a:solidFill>
                  <a:srgbClr val="000000"/>
                </a:solidFill>
                <a:latin typeface="Poppins"/>
                <a:ea typeface="Poppins"/>
                <a:cs typeface="Poppins"/>
                <a:sym typeface="Poppins"/>
              </a:rPr>
              <a:t>KEY STATISTICS</a:t>
            </a:r>
          </a:p>
        </p:txBody>
      </p:sp>
      <p:sp>
        <p:nvSpPr>
          <p:cNvPr id="20" name="TextBox 20"/>
          <p:cNvSpPr txBox="1"/>
          <p:nvPr/>
        </p:nvSpPr>
        <p:spPr>
          <a:xfrm>
            <a:off x="14576180" y="6667500"/>
            <a:ext cx="2669190" cy="1260476"/>
          </a:xfrm>
          <a:prstGeom prst="rect">
            <a:avLst/>
          </a:prstGeom>
        </p:spPr>
        <p:txBody>
          <a:bodyPr lIns="0" tIns="0" rIns="0" bIns="0" rtlCol="0" anchor="t">
            <a:spAutoFit/>
          </a:bodyPr>
          <a:lstStyle/>
          <a:p>
            <a:pPr algn="r">
              <a:lnSpc>
                <a:spcPts val="9200"/>
              </a:lnSpc>
            </a:pPr>
            <a:r>
              <a:rPr lang="en-US" sz="8000" spc="-160" dirty="0">
                <a:solidFill>
                  <a:srgbClr val="FFFFFF"/>
                </a:solidFill>
                <a:latin typeface="Poppins"/>
                <a:ea typeface="Poppins"/>
                <a:cs typeface="Poppins"/>
                <a:sym typeface="Poppins"/>
              </a:rPr>
              <a:t>31.5%</a:t>
            </a:r>
          </a:p>
        </p:txBody>
      </p:sp>
      <p:sp>
        <p:nvSpPr>
          <p:cNvPr id="21" name="TextBox 21"/>
          <p:cNvSpPr txBox="1"/>
          <p:nvPr/>
        </p:nvSpPr>
        <p:spPr>
          <a:xfrm>
            <a:off x="6548705" y="8598438"/>
            <a:ext cx="11028403" cy="269048"/>
          </a:xfrm>
          <a:prstGeom prst="rect">
            <a:avLst/>
          </a:prstGeom>
        </p:spPr>
        <p:txBody>
          <a:bodyPr wrap="square" lIns="0" tIns="0" rIns="0" bIns="0" rtlCol="0" anchor="t">
            <a:spAutoFit/>
          </a:bodyPr>
          <a:lstStyle/>
          <a:p>
            <a:pPr algn="r">
              <a:lnSpc>
                <a:spcPts val="2240"/>
              </a:lnSpc>
              <a:spcBef>
                <a:spcPct val="0"/>
              </a:spcBef>
            </a:pPr>
            <a:r>
              <a:rPr lang="en-US" sz="1600" i="1" dirty="0">
                <a:solidFill>
                  <a:srgbClr val="FFFFFF"/>
                </a:solidFill>
                <a:latin typeface="Poppins Italics"/>
                <a:ea typeface="Poppins Italics"/>
                <a:cs typeface="Poppins Italics"/>
                <a:sym typeface="Poppins Italics"/>
              </a:rPr>
              <a:t>*Sources: Central Statistics Office (CSO), Eurostat, Corporate published reports, World Economic Forum</a:t>
            </a:r>
          </a:p>
        </p:txBody>
      </p:sp>
      <p:sp>
        <p:nvSpPr>
          <p:cNvPr id="22" name="TextBox 22"/>
          <p:cNvSpPr txBox="1"/>
          <p:nvPr/>
        </p:nvSpPr>
        <p:spPr>
          <a:xfrm>
            <a:off x="7962355" y="3210218"/>
            <a:ext cx="4027571" cy="264795"/>
          </a:xfrm>
          <a:prstGeom prst="rect">
            <a:avLst/>
          </a:prstGeom>
        </p:spPr>
        <p:txBody>
          <a:bodyPr lIns="0" tIns="0" rIns="0" bIns="0" rtlCol="0" anchor="t">
            <a:spAutoFit/>
          </a:bodyPr>
          <a:lstStyle/>
          <a:p>
            <a:pPr algn="l">
              <a:lnSpc>
                <a:spcPts val="1800"/>
              </a:lnSpc>
            </a:pPr>
            <a:r>
              <a:rPr lang="en-US" sz="1800" i="1" spc="-36">
                <a:solidFill>
                  <a:srgbClr val="129647"/>
                </a:solidFill>
                <a:latin typeface="Poppins Italics"/>
                <a:ea typeface="Poppins Italics"/>
                <a:cs typeface="Poppins Italics"/>
                <a:sym typeface="Poppins Italics"/>
              </a:rPr>
              <a:t>(CSO 2022)</a:t>
            </a:r>
          </a:p>
        </p:txBody>
      </p:sp>
      <p:sp>
        <p:nvSpPr>
          <p:cNvPr id="23" name="TextBox 23"/>
          <p:cNvSpPr txBox="1"/>
          <p:nvPr/>
        </p:nvSpPr>
        <p:spPr>
          <a:xfrm>
            <a:off x="7962355" y="4505801"/>
            <a:ext cx="4027571" cy="264795"/>
          </a:xfrm>
          <a:prstGeom prst="rect">
            <a:avLst/>
          </a:prstGeom>
        </p:spPr>
        <p:txBody>
          <a:bodyPr lIns="0" tIns="0" rIns="0" bIns="0" rtlCol="0" anchor="t">
            <a:spAutoFit/>
          </a:bodyPr>
          <a:lstStyle/>
          <a:p>
            <a:pPr algn="l">
              <a:lnSpc>
                <a:spcPts val="1800"/>
              </a:lnSpc>
            </a:pPr>
            <a:r>
              <a:rPr lang="en-US" sz="1800" i="1" spc="-36">
                <a:solidFill>
                  <a:srgbClr val="129647"/>
                </a:solidFill>
                <a:latin typeface="Poppins Italics"/>
                <a:ea typeface="Poppins Italics"/>
                <a:cs typeface="Poppins Italics"/>
                <a:sym typeface="Poppins Italics"/>
              </a:rPr>
              <a:t>(EUROSTAT 2023)</a:t>
            </a:r>
          </a:p>
        </p:txBody>
      </p:sp>
      <p:sp>
        <p:nvSpPr>
          <p:cNvPr id="24" name="TextBox 24"/>
          <p:cNvSpPr txBox="1"/>
          <p:nvPr/>
        </p:nvSpPr>
        <p:spPr>
          <a:xfrm>
            <a:off x="7962355" y="5873715"/>
            <a:ext cx="4027571" cy="237757"/>
          </a:xfrm>
          <a:prstGeom prst="rect">
            <a:avLst/>
          </a:prstGeom>
        </p:spPr>
        <p:txBody>
          <a:bodyPr lIns="0" tIns="0" rIns="0" bIns="0" rtlCol="0" anchor="t">
            <a:spAutoFit/>
          </a:bodyPr>
          <a:lstStyle/>
          <a:p>
            <a:pPr algn="l">
              <a:lnSpc>
                <a:spcPts val="1800"/>
              </a:lnSpc>
            </a:pPr>
            <a:r>
              <a:rPr lang="en-US" sz="1800" i="1" spc="-36" dirty="0">
                <a:solidFill>
                  <a:srgbClr val="129647"/>
                </a:solidFill>
                <a:latin typeface="Poppins Italics"/>
                <a:ea typeface="Poppins Italics"/>
                <a:cs typeface="Poppins Italics"/>
                <a:sym typeface="Poppins Italics"/>
              </a:rPr>
              <a:t>(2023)</a:t>
            </a:r>
          </a:p>
        </p:txBody>
      </p:sp>
      <p:sp>
        <p:nvSpPr>
          <p:cNvPr id="25" name="TextBox 25"/>
          <p:cNvSpPr txBox="1"/>
          <p:nvPr/>
        </p:nvSpPr>
        <p:spPr>
          <a:xfrm>
            <a:off x="7962355" y="7247596"/>
            <a:ext cx="4027571" cy="264795"/>
          </a:xfrm>
          <a:prstGeom prst="rect">
            <a:avLst/>
          </a:prstGeom>
        </p:spPr>
        <p:txBody>
          <a:bodyPr lIns="0" tIns="0" rIns="0" bIns="0" rtlCol="0" anchor="t">
            <a:spAutoFit/>
          </a:bodyPr>
          <a:lstStyle/>
          <a:p>
            <a:pPr algn="l">
              <a:lnSpc>
                <a:spcPts val="1800"/>
              </a:lnSpc>
            </a:pPr>
            <a:r>
              <a:rPr lang="en-US" sz="1800" i="1" spc="-36">
                <a:solidFill>
                  <a:srgbClr val="129647"/>
                </a:solidFill>
                <a:latin typeface="Poppins Italics"/>
                <a:ea typeface="Poppins Italics"/>
                <a:cs typeface="Poppins Italics"/>
                <a:sym typeface="Poppins Italics"/>
              </a:rPr>
              <a:t>(WORLD ECONOMIC FORUM 2024)</a:t>
            </a:r>
          </a:p>
        </p:txBody>
      </p:sp>
      <p:pic>
        <p:nvPicPr>
          <p:cNvPr id="26" name="Picture 25">
            <a:extLst>
              <a:ext uri="{FF2B5EF4-FFF2-40B4-BE49-F238E27FC236}">
                <a16:creationId xmlns:a16="http://schemas.microsoft.com/office/drawing/2014/main" id="{6C1234C2-C12C-4F7E-8BF8-F627A8276383}"/>
              </a:ext>
            </a:extLst>
          </p:cNvPr>
          <p:cNvPicPr>
            <a:picLocks noChangeAspect="1"/>
          </p:cNvPicPr>
          <p:nvPr/>
        </p:nvPicPr>
        <p:blipFill>
          <a:blip r:embed="rId5"/>
          <a:stretch>
            <a:fillRect/>
          </a:stretch>
        </p:blipFill>
        <p:spPr>
          <a:xfrm>
            <a:off x="228601" y="319248"/>
            <a:ext cx="1981199" cy="75080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3989" y="2580716"/>
            <a:ext cx="7080973" cy="6677584"/>
            <a:chOff x="0" y="0"/>
            <a:chExt cx="861901" cy="812800"/>
          </a:xfrm>
        </p:grpSpPr>
        <p:sp>
          <p:nvSpPr>
            <p:cNvPr id="3" name="Freeform 3"/>
            <p:cNvSpPr/>
            <p:nvPr/>
          </p:nvSpPr>
          <p:spPr>
            <a:xfrm>
              <a:off x="0" y="0"/>
              <a:ext cx="861901" cy="812800"/>
            </a:xfrm>
            <a:custGeom>
              <a:avLst/>
              <a:gdLst/>
              <a:ahLst/>
              <a:cxnLst/>
              <a:rect l="l" t="t" r="r" b="b"/>
              <a:pathLst>
                <a:path w="861901" h="812800">
                  <a:moveTo>
                    <a:pt x="16400" y="0"/>
                  </a:moveTo>
                  <a:lnTo>
                    <a:pt x="845501" y="0"/>
                  </a:lnTo>
                  <a:cubicBezTo>
                    <a:pt x="854558" y="0"/>
                    <a:pt x="861901" y="7343"/>
                    <a:pt x="861901" y="16400"/>
                  </a:cubicBezTo>
                  <a:lnTo>
                    <a:pt x="861901" y="796400"/>
                  </a:lnTo>
                  <a:cubicBezTo>
                    <a:pt x="861901" y="805457"/>
                    <a:pt x="854558" y="812800"/>
                    <a:pt x="845501" y="812800"/>
                  </a:cubicBezTo>
                  <a:lnTo>
                    <a:pt x="16400" y="812800"/>
                  </a:lnTo>
                  <a:cubicBezTo>
                    <a:pt x="7343" y="812800"/>
                    <a:pt x="0" y="805457"/>
                    <a:pt x="0" y="796400"/>
                  </a:cubicBezTo>
                  <a:lnTo>
                    <a:pt x="0" y="16400"/>
                  </a:lnTo>
                  <a:cubicBezTo>
                    <a:pt x="0" y="7343"/>
                    <a:pt x="7343" y="0"/>
                    <a:pt x="16400" y="0"/>
                  </a:cubicBezTo>
                  <a:close/>
                </a:path>
              </a:pathLst>
            </a:custGeom>
            <a:blipFill>
              <a:blip r:embed="rId3"/>
              <a:stretch>
                <a:fillRect l="-20904" r="-20904"/>
              </a:stretch>
            </a:blipFill>
          </p:spPr>
          <p:txBody>
            <a:bodyPr/>
            <a:lstStyle/>
            <a:p>
              <a:endParaRPr lang="en-IE"/>
            </a:p>
          </p:txBody>
        </p:sp>
      </p:grpSp>
      <p:grpSp>
        <p:nvGrpSpPr>
          <p:cNvPr id="4" name="Group 4"/>
          <p:cNvGrpSpPr/>
          <p:nvPr/>
        </p:nvGrpSpPr>
        <p:grpSpPr>
          <a:xfrm>
            <a:off x="1789863" y="2580716"/>
            <a:ext cx="7085100" cy="6677584"/>
            <a:chOff x="0" y="0"/>
            <a:chExt cx="2609975" cy="2459856"/>
          </a:xfrm>
        </p:grpSpPr>
        <p:sp>
          <p:nvSpPr>
            <p:cNvPr id="5" name="Freeform 5"/>
            <p:cNvSpPr/>
            <p:nvPr/>
          </p:nvSpPr>
          <p:spPr>
            <a:xfrm>
              <a:off x="0" y="0"/>
              <a:ext cx="2609975" cy="2459856"/>
            </a:xfrm>
            <a:custGeom>
              <a:avLst/>
              <a:gdLst/>
              <a:ahLst/>
              <a:cxnLst/>
              <a:rect l="l" t="t" r="r" b="b"/>
              <a:pathLst>
                <a:path w="2609975" h="2459856">
                  <a:moveTo>
                    <a:pt x="16391" y="0"/>
                  </a:moveTo>
                  <a:lnTo>
                    <a:pt x="2593585" y="0"/>
                  </a:lnTo>
                  <a:cubicBezTo>
                    <a:pt x="2602637" y="0"/>
                    <a:pt x="2609975" y="7338"/>
                    <a:pt x="2609975" y="16391"/>
                  </a:cubicBezTo>
                  <a:lnTo>
                    <a:pt x="2609975" y="2443466"/>
                  </a:lnTo>
                  <a:cubicBezTo>
                    <a:pt x="2609975" y="2452518"/>
                    <a:pt x="2602637" y="2459856"/>
                    <a:pt x="2593585" y="2459856"/>
                  </a:cubicBezTo>
                  <a:lnTo>
                    <a:pt x="16391" y="2459856"/>
                  </a:lnTo>
                  <a:cubicBezTo>
                    <a:pt x="7338" y="2459856"/>
                    <a:pt x="0" y="2452518"/>
                    <a:pt x="0" y="2443466"/>
                  </a:cubicBezTo>
                  <a:lnTo>
                    <a:pt x="0" y="16391"/>
                  </a:lnTo>
                  <a:cubicBezTo>
                    <a:pt x="0" y="7338"/>
                    <a:pt x="7338" y="0"/>
                    <a:pt x="16391" y="0"/>
                  </a:cubicBezTo>
                  <a:close/>
                </a:path>
              </a:pathLst>
            </a:custGeom>
            <a:solidFill>
              <a:srgbClr val="0A1B2A">
                <a:alpha val="64706"/>
              </a:srgbClr>
            </a:solidFill>
          </p:spPr>
          <p:txBody>
            <a:bodyPr/>
            <a:lstStyle/>
            <a:p>
              <a:endParaRPr lang="en-IE" dirty="0"/>
            </a:p>
          </p:txBody>
        </p:sp>
        <p:sp>
          <p:nvSpPr>
            <p:cNvPr id="6" name="TextBox 6"/>
            <p:cNvSpPr txBox="1"/>
            <p:nvPr/>
          </p:nvSpPr>
          <p:spPr>
            <a:xfrm>
              <a:off x="0" y="-57150"/>
              <a:ext cx="2609975" cy="2517006"/>
            </a:xfrm>
            <a:prstGeom prst="rect">
              <a:avLst/>
            </a:prstGeom>
          </p:spPr>
          <p:txBody>
            <a:bodyPr lIns="50800" tIns="50800" rIns="50800" bIns="50800" rtlCol="0" anchor="ctr"/>
            <a:lstStyle/>
            <a:p>
              <a:pPr algn="l">
                <a:lnSpc>
                  <a:spcPts val="2659"/>
                </a:lnSpc>
              </a:pPr>
              <a:endParaRPr/>
            </a:p>
          </p:txBody>
        </p:sp>
      </p:grpSp>
      <p:grpSp>
        <p:nvGrpSpPr>
          <p:cNvPr id="7" name="Group 7"/>
          <p:cNvGrpSpPr/>
          <p:nvPr/>
        </p:nvGrpSpPr>
        <p:grpSpPr>
          <a:xfrm>
            <a:off x="9712947" y="2580716"/>
            <a:ext cx="6785190" cy="6677584"/>
            <a:chOff x="0" y="0"/>
            <a:chExt cx="825898" cy="812800"/>
          </a:xfrm>
        </p:grpSpPr>
        <p:sp>
          <p:nvSpPr>
            <p:cNvPr id="8" name="Freeform 8"/>
            <p:cNvSpPr/>
            <p:nvPr/>
          </p:nvSpPr>
          <p:spPr>
            <a:xfrm>
              <a:off x="0" y="0"/>
              <a:ext cx="825898" cy="812800"/>
            </a:xfrm>
            <a:custGeom>
              <a:avLst/>
              <a:gdLst/>
              <a:ahLst/>
              <a:cxnLst/>
              <a:rect l="l" t="t" r="r" b="b"/>
              <a:pathLst>
                <a:path w="825898" h="812800">
                  <a:moveTo>
                    <a:pt x="17115" y="0"/>
                  </a:moveTo>
                  <a:lnTo>
                    <a:pt x="808783" y="0"/>
                  </a:lnTo>
                  <a:cubicBezTo>
                    <a:pt x="818235" y="0"/>
                    <a:pt x="825898" y="7663"/>
                    <a:pt x="825898" y="17115"/>
                  </a:cubicBezTo>
                  <a:lnTo>
                    <a:pt x="825898" y="795685"/>
                  </a:lnTo>
                  <a:cubicBezTo>
                    <a:pt x="825898" y="805137"/>
                    <a:pt x="818235" y="812800"/>
                    <a:pt x="808783" y="812800"/>
                  </a:cubicBezTo>
                  <a:lnTo>
                    <a:pt x="17115" y="812800"/>
                  </a:lnTo>
                  <a:cubicBezTo>
                    <a:pt x="7663" y="812800"/>
                    <a:pt x="0" y="805137"/>
                    <a:pt x="0" y="795685"/>
                  </a:cubicBezTo>
                  <a:lnTo>
                    <a:pt x="0" y="17115"/>
                  </a:lnTo>
                  <a:cubicBezTo>
                    <a:pt x="0" y="7663"/>
                    <a:pt x="7663" y="0"/>
                    <a:pt x="17115" y="0"/>
                  </a:cubicBezTo>
                  <a:close/>
                </a:path>
              </a:pathLst>
            </a:custGeom>
            <a:blipFill>
              <a:blip r:embed="rId4"/>
              <a:stretch>
                <a:fillRect l="-24982" r="-24982"/>
              </a:stretch>
            </a:blipFill>
          </p:spPr>
          <p:txBody>
            <a:bodyPr/>
            <a:lstStyle/>
            <a:p>
              <a:endParaRPr lang="en-IE"/>
            </a:p>
          </p:txBody>
        </p:sp>
      </p:grpSp>
      <p:grpSp>
        <p:nvGrpSpPr>
          <p:cNvPr id="9" name="Group 9"/>
          <p:cNvGrpSpPr/>
          <p:nvPr/>
        </p:nvGrpSpPr>
        <p:grpSpPr>
          <a:xfrm>
            <a:off x="9708993" y="2580716"/>
            <a:ext cx="6789145" cy="6677584"/>
            <a:chOff x="0" y="0"/>
            <a:chExt cx="2500952" cy="2459856"/>
          </a:xfrm>
        </p:grpSpPr>
        <p:sp>
          <p:nvSpPr>
            <p:cNvPr id="10" name="Freeform 10"/>
            <p:cNvSpPr/>
            <p:nvPr/>
          </p:nvSpPr>
          <p:spPr>
            <a:xfrm>
              <a:off x="0" y="0"/>
              <a:ext cx="2500953" cy="2459856"/>
            </a:xfrm>
            <a:custGeom>
              <a:avLst/>
              <a:gdLst/>
              <a:ahLst/>
              <a:cxnLst/>
              <a:rect l="l" t="t" r="r" b="b"/>
              <a:pathLst>
                <a:path w="2500953" h="2459856">
                  <a:moveTo>
                    <a:pt x="17105" y="0"/>
                  </a:moveTo>
                  <a:lnTo>
                    <a:pt x="2483847" y="0"/>
                  </a:lnTo>
                  <a:cubicBezTo>
                    <a:pt x="2488384" y="0"/>
                    <a:pt x="2492735" y="1802"/>
                    <a:pt x="2495943" y="5010"/>
                  </a:cubicBezTo>
                  <a:cubicBezTo>
                    <a:pt x="2499150" y="8218"/>
                    <a:pt x="2500953" y="12569"/>
                    <a:pt x="2500953" y="17105"/>
                  </a:cubicBezTo>
                  <a:lnTo>
                    <a:pt x="2500953" y="2442751"/>
                  </a:lnTo>
                  <a:cubicBezTo>
                    <a:pt x="2500953" y="2452198"/>
                    <a:pt x="2493294" y="2459856"/>
                    <a:pt x="2483847" y="2459856"/>
                  </a:cubicBezTo>
                  <a:lnTo>
                    <a:pt x="17105" y="2459856"/>
                  </a:lnTo>
                  <a:cubicBezTo>
                    <a:pt x="12569" y="2459856"/>
                    <a:pt x="8218" y="2458054"/>
                    <a:pt x="5010" y="2454846"/>
                  </a:cubicBezTo>
                  <a:cubicBezTo>
                    <a:pt x="1802" y="2451639"/>
                    <a:pt x="0" y="2447288"/>
                    <a:pt x="0" y="2442751"/>
                  </a:cubicBezTo>
                  <a:lnTo>
                    <a:pt x="0" y="17105"/>
                  </a:lnTo>
                  <a:cubicBezTo>
                    <a:pt x="0" y="12569"/>
                    <a:pt x="1802" y="8218"/>
                    <a:pt x="5010" y="5010"/>
                  </a:cubicBezTo>
                  <a:cubicBezTo>
                    <a:pt x="8218" y="1802"/>
                    <a:pt x="12569" y="0"/>
                    <a:pt x="17105" y="0"/>
                  </a:cubicBezTo>
                  <a:close/>
                </a:path>
              </a:pathLst>
            </a:custGeom>
            <a:solidFill>
              <a:srgbClr val="0A1B2A">
                <a:alpha val="64706"/>
              </a:srgbClr>
            </a:solidFill>
            <a:ln cap="sq">
              <a:noFill/>
              <a:prstDash val="solid"/>
              <a:miter/>
            </a:ln>
          </p:spPr>
          <p:txBody>
            <a:bodyPr/>
            <a:lstStyle/>
            <a:p>
              <a:endParaRPr lang="en-IE"/>
            </a:p>
          </p:txBody>
        </p:sp>
        <p:sp>
          <p:nvSpPr>
            <p:cNvPr id="11" name="TextBox 11"/>
            <p:cNvSpPr txBox="1"/>
            <p:nvPr/>
          </p:nvSpPr>
          <p:spPr>
            <a:xfrm>
              <a:off x="0" y="-57150"/>
              <a:ext cx="2500952" cy="2517006"/>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3" name="Freeform 13"/>
          <p:cNvSpPr/>
          <p:nvPr/>
        </p:nvSpPr>
        <p:spPr>
          <a:xfrm>
            <a:off x="14944595" y="-776771"/>
            <a:ext cx="1553542" cy="1553542"/>
          </a:xfrm>
          <a:custGeom>
            <a:avLst/>
            <a:gdLst/>
            <a:ahLst/>
            <a:cxnLst/>
            <a:rect l="l" t="t" r="r" b="b"/>
            <a:pathLst>
              <a:path w="1553542" h="1553542">
                <a:moveTo>
                  <a:pt x="0" y="0"/>
                </a:moveTo>
                <a:lnTo>
                  <a:pt x="1553542" y="0"/>
                </a:lnTo>
                <a:lnTo>
                  <a:pt x="1553542" y="1553542"/>
                </a:lnTo>
                <a:lnTo>
                  <a:pt x="0" y="15535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E"/>
          </a:p>
        </p:txBody>
      </p:sp>
      <p:sp>
        <p:nvSpPr>
          <p:cNvPr id="14" name="TextBox 14"/>
          <p:cNvSpPr txBox="1"/>
          <p:nvPr/>
        </p:nvSpPr>
        <p:spPr>
          <a:xfrm>
            <a:off x="2425126" y="3045387"/>
            <a:ext cx="2099154" cy="484846"/>
          </a:xfrm>
          <a:prstGeom prst="rect">
            <a:avLst/>
          </a:prstGeom>
        </p:spPr>
        <p:txBody>
          <a:bodyPr lIns="0" tIns="0" rIns="0" bIns="0" rtlCol="0" anchor="t">
            <a:spAutoFit/>
          </a:bodyPr>
          <a:lstStyle/>
          <a:p>
            <a:pPr algn="l">
              <a:lnSpc>
                <a:spcPts val="3603"/>
              </a:lnSpc>
            </a:pPr>
            <a:r>
              <a:rPr lang="en-US" sz="3002" b="1">
                <a:solidFill>
                  <a:srgbClr val="FFFFFF"/>
                </a:solidFill>
                <a:latin typeface="Poppins Bold"/>
                <a:ea typeface="Poppins Bold"/>
                <a:cs typeface="Poppins Bold"/>
                <a:sym typeface="Poppins Bold"/>
              </a:rPr>
              <a:t>Definition</a:t>
            </a:r>
          </a:p>
        </p:txBody>
      </p:sp>
      <p:sp>
        <p:nvSpPr>
          <p:cNvPr id="15" name="TextBox 15"/>
          <p:cNvSpPr txBox="1"/>
          <p:nvPr/>
        </p:nvSpPr>
        <p:spPr>
          <a:xfrm>
            <a:off x="2425126" y="3769446"/>
            <a:ext cx="5814574" cy="5168210"/>
          </a:xfrm>
          <a:prstGeom prst="rect">
            <a:avLst/>
          </a:prstGeom>
        </p:spPr>
        <p:txBody>
          <a:bodyPr lIns="0" tIns="0" rIns="0" bIns="0" rtlCol="0" anchor="t">
            <a:spAutoFit/>
          </a:bodyPr>
          <a:lstStyle/>
          <a:p>
            <a:pPr algn="l">
              <a:lnSpc>
                <a:spcPts val="2700"/>
              </a:lnSpc>
            </a:pPr>
            <a:r>
              <a:rPr lang="en-US" sz="1600" dirty="0">
                <a:solidFill>
                  <a:srgbClr val="FFFFFF"/>
                </a:solidFill>
                <a:latin typeface="Poppins"/>
                <a:ea typeface="Poppins"/>
                <a:cs typeface="Poppins"/>
                <a:sym typeface="Poppins"/>
              </a:rPr>
              <a:t>The Gender Pay Gap (GPG) represents the difference in the average hourly wage of men and women across the entire workforce.</a:t>
            </a:r>
          </a:p>
          <a:p>
            <a:pPr algn="l">
              <a:lnSpc>
                <a:spcPts val="2700"/>
              </a:lnSpc>
            </a:pPr>
            <a:endParaRPr lang="en-US" sz="1600" dirty="0">
              <a:solidFill>
                <a:srgbClr val="FFFFFF"/>
              </a:solidFill>
              <a:latin typeface="Poppins"/>
              <a:ea typeface="Poppins"/>
              <a:cs typeface="Poppins"/>
              <a:sym typeface="Poppins"/>
            </a:endParaRPr>
          </a:p>
          <a:p>
            <a:pPr algn="l">
              <a:lnSpc>
                <a:spcPts val="2700"/>
              </a:lnSpc>
            </a:pPr>
            <a:r>
              <a:rPr lang="en-US" sz="1600" dirty="0">
                <a:solidFill>
                  <a:srgbClr val="FFFFFF"/>
                </a:solidFill>
                <a:latin typeface="Poppins"/>
                <a:ea typeface="Poppins"/>
                <a:cs typeface="Poppins"/>
                <a:sym typeface="Poppins"/>
              </a:rPr>
              <a:t>It’s important to note that a gender pay gap does not mean unequal pay for equal work. The right to equal pay for equal work in Ireland is already protected under the Employment Equality Acts 1998–2015, the gender pay gap typically reflects differences in how men and women are represented across various roles and levels within an organisation.</a:t>
            </a:r>
          </a:p>
          <a:p>
            <a:pPr algn="l">
              <a:lnSpc>
                <a:spcPts val="2700"/>
              </a:lnSpc>
            </a:pPr>
            <a:endParaRPr lang="en-US" sz="1600" dirty="0">
              <a:solidFill>
                <a:srgbClr val="FFFFFF"/>
              </a:solidFill>
              <a:latin typeface="Poppins"/>
              <a:ea typeface="Poppins"/>
              <a:cs typeface="Poppins"/>
              <a:sym typeface="Poppins"/>
            </a:endParaRPr>
          </a:p>
          <a:p>
            <a:pPr algn="l">
              <a:lnSpc>
                <a:spcPts val="2700"/>
              </a:lnSpc>
            </a:pPr>
            <a:r>
              <a:rPr lang="en-US" sz="1600" dirty="0">
                <a:solidFill>
                  <a:srgbClr val="FFFFFF"/>
                </a:solidFill>
                <a:latin typeface="Poppins"/>
                <a:ea typeface="Poppins"/>
                <a:cs typeface="Poppins"/>
                <a:sym typeface="Poppins"/>
              </a:rPr>
              <a:t>GPG reports seek to identify themes or patterns that influence high gender pay gaps and seeks to address those through targeted initiatives. </a:t>
            </a:r>
          </a:p>
        </p:txBody>
      </p:sp>
      <p:sp>
        <p:nvSpPr>
          <p:cNvPr id="16" name="TextBox 16"/>
          <p:cNvSpPr txBox="1"/>
          <p:nvPr/>
        </p:nvSpPr>
        <p:spPr>
          <a:xfrm>
            <a:off x="10356726" y="3021765"/>
            <a:ext cx="4973647" cy="508469"/>
          </a:xfrm>
          <a:prstGeom prst="rect">
            <a:avLst/>
          </a:prstGeom>
        </p:spPr>
        <p:txBody>
          <a:bodyPr lIns="0" tIns="0" rIns="0" bIns="0" rtlCol="0" anchor="t">
            <a:spAutoFit/>
          </a:bodyPr>
          <a:lstStyle/>
          <a:p>
            <a:pPr algn="l">
              <a:lnSpc>
                <a:spcPts val="3714"/>
              </a:lnSpc>
            </a:pPr>
            <a:r>
              <a:rPr lang="en-US" sz="3095" b="1">
                <a:solidFill>
                  <a:srgbClr val="FFFFFF"/>
                </a:solidFill>
                <a:latin typeface="Poppins Bold"/>
                <a:ea typeface="Poppins Bold"/>
                <a:cs typeface="Poppins Bold"/>
                <a:sym typeface="Poppins Bold"/>
              </a:rPr>
              <a:t>Key Factors</a:t>
            </a:r>
          </a:p>
        </p:txBody>
      </p:sp>
      <p:sp>
        <p:nvSpPr>
          <p:cNvPr id="17" name="TextBox 17"/>
          <p:cNvSpPr txBox="1"/>
          <p:nvPr/>
        </p:nvSpPr>
        <p:spPr>
          <a:xfrm>
            <a:off x="10166628" y="3601586"/>
            <a:ext cx="5873874" cy="5575757"/>
          </a:xfrm>
          <a:prstGeom prst="rect">
            <a:avLst/>
          </a:prstGeom>
        </p:spPr>
        <p:txBody>
          <a:bodyPr wrap="square" lIns="0" tIns="0" rIns="0" bIns="0" rtlCol="0" anchor="t">
            <a:spAutoFit/>
          </a:bodyPr>
          <a:lstStyle/>
          <a:p>
            <a:pPr marL="388620" lvl="1" indent="-194310" algn="l">
              <a:lnSpc>
                <a:spcPts val="2520"/>
              </a:lnSpc>
              <a:buFont typeface="Arial"/>
              <a:buChar char="•"/>
            </a:pPr>
            <a:r>
              <a:rPr lang="en-US" sz="1600" dirty="0">
                <a:solidFill>
                  <a:srgbClr val="FFFFFF"/>
                </a:solidFill>
                <a:latin typeface="Poppins"/>
                <a:ea typeface="Poppins"/>
                <a:cs typeface="Poppins"/>
                <a:sym typeface="Poppins"/>
              </a:rPr>
              <a:t>The mean GPG, is found by finding the average hourly pay of all men and the average of all women and expressing the difference as a percentage.</a:t>
            </a:r>
          </a:p>
          <a:p>
            <a:pPr marL="388620" lvl="1" indent="-194310" algn="l">
              <a:lnSpc>
                <a:spcPts val="2520"/>
              </a:lnSpc>
              <a:buFont typeface="Arial"/>
              <a:buChar char="•"/>
            </a:pPr>
            <a:endParaRPr lang="en-US" sz="1600" dirty="0">
              <a:solidFill>
                <a:srgbClr val="FFFFFF"/>
              </a:solidFill>
              <a:latin typeface="Poppins"/>
              <a:ea typeface="Poppins"/>
              <a:cs typeface="Poppins"/>
              <a:sym typeface="Poppins"/>
            </a:endParaRPr>
          </a:p>
          <a:p>
            <a:pPr marL="388620" lvl="1" indent="-194310" algn="l">
              <a:lnSpc>
                <a:spcPts val="2520"/>
              </a:lnSpc>
              <a:buFont typeface="Arial"/>
              <a:buChar char="•"/>
            </a:pPr>
            <a:r>
              <a:rPr lang="en-US" sz="1600" dirty="0">
                <a:solidFill>
                  <a:srgbClr val="FFFFFF"/>
                </a:solidFill>
                <a:latin typeface="Poppins"/>
                <a:ea typeface="Poppins"/>
                <a:cs typeface="Poppins"/>
                <a:sym typeface="Poppins"/>
              </a:rPr>
              <a:t>The median GPG is found by comparing the middle-paid women’s hourly pay with the middle-paid man and expressing the difference as a percentage.</a:t>
            </a:r>
          </a:p>
          <a:p>
            <a:pPr marL="388620" lvl="1" indent="-194310" algn="l">
              <a:lnSpc>
                <a:spcPts val="2520"/>
              </a:lnSpc>
              <a:buFont typeface="Arial"/>
              <a:buChar char="•"/>
            </a:pPr>
            <a:endParaRPr lang="en-US" sz="1600" dirty="0">
              <a:solidFill>
                <a:srgbClr val="FFFFFF"/>
              </a:solidFill>
              <a:latin typeface="Poppins"/>
              <a:ea typeface="Poppins"/>
              <a:cs typeface="Poppins"/>
              <a:sym typeface="Poppins"/>
            </a:endParaRPr>
          </a:p>
          <a:p>
            <a:pPr marL="388620" lvl="1" indent="-194310" algn="l">
              <a:lnSpc>
                <a:spcPts val="2520"/>
              </a:lnSpc>
              <a:buFont typeface="Arial"/>
              <a:buChar char="•"/>
            </a:pPr>
            <a:r>
              <a:rPr lang="en-US" sz="1600" dirty="0">
                <a:solidFill>
                  <a:srgbClr val="FFFFFF"/>
                </a:solidFill>
                <a:latin typeface="Poppins"/>
                <a:ea typeface="Poppins"/>
                <a:cs typeface="Poppins"/>
                <a:sym typeface="Poppins"/>
              </a:rPr>
              <a:t>A positive Gender Pay Gap means women earn less than men on average.</a:t>
            </a:r>
          </a:p>
          <a:p>
            <a:pPr algn="l">
              <a:lnSpc>
                <a:spcPts val="1679"/>
              </a:lnSpc>
            </a:pPr>
            <a:endParaRPr lang="en-US" sz="1600" dirty="0">
              <a:solidFill>
                <a:srgbClr val="FFFFFF"/>
              </a:solidFill>
              <a:latin typeface="Poppins"/>
              <a:ea typeface="Poppins"/>
              <a:cs typeface="Poppins"/>
              <a:sym typeface="Poppins"/>
            </a:endParaRPr>
          </a:p>
          <a:p>
            <a:pPr marL="388620" lvl="1" indent="-194310" algn="l">
              <a:lnSpc>
                <a:spcPts val="2520"/>
              </a:lnSpc>
              <a:buFont typeface="Arial"/>
              <a:buChar char="•"/>
            </a:pPr>
            <a:r>
              <a:rPr lang="en-US" sz="1600" dirty="0">
                <a:solidFill>
                  <a:srgbClr val="FFFFFF"/>
                </a:solidFill>
                <a:latin typeface="Poppins"/>
                <a:ea typeface="Poppins"/>
                <a:cs typeface="Poppins"/>
                <a:sym typeface="Poppins"/>
              </a:rPr>
              <a:t>A negative Gap means men earn less than women on average.</a:t>
            </a:r>
          </a:p>
          <a:p>
            <a:pPr marL="388620" lvl="1" indent="-194310" algn="l">
              <a:lnSpc>
                <a:spcPts val="2520"/>
              </a:lnSpc>
              <a:buFont typeface="Arial"/>
              <a:buChar char="•"/>
            </a:pPr>
            <a:endParaRPr lang="en-US" sz="1600" dirty="0">
              <a:solidFill>
                <a:srgbClr val="FFFFFF"/>
              </a:solidFill>
              <a:latin typeface="Poppins"/>
              <a:ea typeface="Poppins"/>
              <a:cs typeface="Poppins"/>
              <a:sym typeface="Poppins"/>
            </a:endParaRPr>
          </a:p>
          <a:p>
            <a:pPr marL="388620" lvl="1" indent="-194310" algn="l">
              <a:lnSpc>
                <a:spcPts val="2520"/>
              </a:lnSpc>
              <a:buFont typeface="Arial"/>
              <a:buChar char="•"/>
            </a:pPr>
            <a:r>
              <a:rPr lang="en-US" sz="1600" dirty="0">
                <a:solidFill>
                  <a:srgbClr val="FFFFFF"/>
                </a:solidFill>
                <a:latin typeface="Poppins"/>
                <a:ea typeface="Poppins"/>
                <a:cs typeface="Poppins"/>
                <a:sym typeface="Poppins"/>
              </a:rPr>
              <a:t>The legislation requires that only male and female genders are reported, so non-binary employees are omitted for the purpose of GPG reporting.</a:t>
            </a:r>
          </a:p>
          <a:p>
            <a:pPr algn="l">
              <a:lnSpc>
                <a:spcPts val="1679"/>
              </a:lnSpc>
            </a:pPr>
            <a:endParaRPr lang="en-US" sz="1800" dirty="0">
              <a:solidFill>
                <a:srgbClr val="FFFFFF"/>
              </a:solidFill>
              <a:latin typeface="Poppins"/>
              <a:ea typeface="Poppins"/>
              <a:cs typeface="Poppins"/>
              <a:sym typeface="Poppins"/>
            </a:endParaRPr>
          </a:p>
        </p:txBody>
      </p:sp>
      <p:sp>
        <p:nvSpPr>
          <p:cNvPr id="18" name="TextBox 18"/>
          <p:cNvSpPr txBox="1"/>
          <p:nvPr/>
        </p:nvSpPr>
        <p:spPr>
          <a:xfrm>
            <a:off x="5057886" y="1260101"/>
            <a:ext cx="8172227" cy="605230"/>
          </a:xfrm>
          <a:prstGeom prst="rect">
            <a:avLst/>
          </a:prstGeom>
        </p:spPr>
        <p:txBody>
          <a:bodyPr wrap="square" lIns="0" tIns="0" rIns="0" bIns="0" rtlCol="0" anchor="t">
            <a:spAutoFit/>
          </a:bodyPr>
          <a:lstStyle/>
          <a:p>
            <a:pPr algn="ctr">
              <a:lnSpc>
                <a:spcPts val="4799"/>
              </a:lnSpc>
              <a:spcBef>
                <a:spcPct val="0"/>
              </a:spcBef>
            </a:pPr>
            <a:r>
              <a:rPr lang="en-US" sz="3999" b="1" dirty="0">
                <a:solidFill>
                  <a:srgbClr val="000000"/>
                </a:solidFill>
                <a:latin typeface="Poppins Bold"/>
                <a:ea typeface="Poppins Bold"/>
                <a:cs typeface="Poppins Bold"/>
                <a:sym typeface="Poppins Bold"/>
              </a:rPr>
              <a:t>GENDER PAY GAP EXPLAINED</a:t>
            </a:r>
          </a:p>
        </p:txBody>
      </p:sp>
      <p:pic>
        <p:nvPicPr>
          <p:cNvPr id="19" name="Picture 18">
            <a:extLst>
              <a:ext uri="{FF2B5EF4-FFF2-40B4-BE49-F238E27FC236}">
                <a16:creationId xmlns:a16="http://schemas.microsoft.com/office/drawing/2014/main" id="{7C251C1F-F9AA-9D44-6828-EB27C6B06E59}"/>
              </a:ext>
            </a:extLst>
          </p:cNvPr>
          <p:cNvPicPr>
            <a:picLocks noChangeAspect="1"/>
          </p:cNvPicPr>
          <p:nvPr/>
        </p:nvPicPr>
        <p:blipFill>
          <a:blip r:embed="rId7"/>
          <a:stretch>
            <a:fillRect/>
          </a:stretch>
        </p:blipFill>
        <p:spPr>
          <a:xfrm>
            <a:off x="228601" y="319248"/>
            <a:ext cx="1981199" cy="75080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347903"/>
            <a:ext cx="4814511" cy="4939097"/>
            <a:chOff x="0" y="0"/>
            <a:chExt cx="1268019" cy="1300832"/>
          </a:xfrm>
        </p:grpSpPr>
        <p:sp>
          <p:nvSpPr>
            <p:cNvPr id="3" name="Freeform 3"/>
            <p:cNvSpPr/>
            <p:nvPr/>
          </p:nvSpPr>
          <p:spPr>
            <a:xfrm>
              <a:off x="0" y="0"/>
              <a:ext cx="1268019" cy="1300832"/>
            </a:xfrm>
            <a:custGeom>
              <a:avLst/>
              <a:gdLst/>
              <a:ahLst/>
              <a:cxnLst/>
              <a:rect l="l" t="t" r="r" b="b"/>
              <a:pathLst>
                <a:path w="1268019" h="1300832">
                  <a:moveTo>
                    <a:pt x="0" y="0"/>
                  </a:moveTo>
                  <a:lnTo>
                    <a:pt x="1268019" y="0"/>
                  </a:lnTo>
                  <a:lnTo>
                    <a:pt x="1268019" y="1300832"/>
                  </a:lnTo>
                  <a:lnTo>
                    <a:pt x="0" y="1300832"/>
                  </a:lnTo>
                  <a:close/>
                </a:path>
              </a:pathLst>
            </a:custGeom>
            <a:solidFill>
              <a:srgbClr val="02332F"/>
            </a:solidFill>
          </p:spPr>
          <p:txBody>
            <a:bodyPr/>
            <a:lstStyle/>
            <a:p>
              <a:endParaRPr lang="en-IE"/>
            </a:p>
          </p:txBody>
        </p:sp>
        <p:sp>
          <p:nvSpPr>
            <p:cNvPr id="4" name="TextBox 4"/>
            <p:cNvSpPr txBox="1"/>
            <p:nvPr/>
          </p:nvSpPr>
          <p:spPr>
            <a:xfrm>
              <a:off x="0" y="-66675"/>
              <a:ext cx="1268019" cy="1367507"/>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382260" y="3233854"/>
            <a:ext cx="5655176" cy="5655176"/>
            <a:chOff x="0" y="0"/>
            <a:chExt cx="812800" cy="812800"/>
          </a:xfrm>
        </p:grpSpPr>
        <p:sp>
          <p:nvSpPr>
            <p:cNvPr id="6" name="Freeform 6"/>
            <p:cNvSpPr/>
            <p:nvPr/>
          </p:nvSpPr>
          <p:spPr>
            <a:xfrm>
              <a:off x="0" y="0"/>
              <a:ext cx="812800" cy="812800"/>
            </a:xfrm>
            <a:custGeom>
              <a:avLst/>
              <a:gdLst/>
              <a:ahLst/>
              <a:cxnLst/>
              <a:rect l="l" t="t" r="r" b="b"/>
              <a:pathLst>
                <a:path w="812800" h="812800">
                  <a:moveTo>
                    <a:pt x="20535" y="0"/>
                  </a:moveTo>
                  <a:lnTo>
                    <a:pt x="792265" y="0"/>
                  </a:lnTo>
                  <a:cubicBezTo>
                    <a:pt x="803606" y="0"/>
                    <a:pt x="812800" y="9194"/>
                    <a:pt x="812800" y="20535"/>
                  </a:cubicBezTo>
                  <a:lnTo>
                    <a:pt x="812800" y="792265"/>
                  </a:lnTo>
                  <a:cubicBezTo>
                    <a:pt x="812800" y="803606"/>
                    <a:pt x="803606" y="812800"/>
                    <a:pt x="792265" y="812800"/>
                  </a:cubicBezTo>
                  <a:lnTo>
                    <a:pt x="20535" y="812800"/>
                  </a:lnTo>
                  <a:cubicBezTo>
                    <a:pt x="9194" y="812800"/>
                    <a:pt x="0" y="803606"/>
                    <a:pt x="0" y="792265"/>
                  </a:cubicBezTo>
                  <a:lnTo>
                    <a:pt x="0" y="20535"/>
                  </a:lnTo>
                  <a:cubicBezTo>
                    <a:pt x="0" y="9194"/>
                    <a:pt x="9194" y="0"/>
                    <a:pt x="20535" y="0"/>
                  </a:cubicBezTo>
                  <a:close/>
                </a:path>
              </a:pathLst>
            </a:custGeom>
            <a:solidFill>
              <a:srgbClr val="EDEDED"/>
            </a:solidFill>
            <a:ln w="12700">
              <a:noFill/>
            </a:ln>
          </p:spPr>
          <p:txBody>
            <a:bodyPr/>
            <a:lstStyle/>
            <a:p>
              <a:endParaRPr lang="en-IE"/>
            </a:p>
          </p:txBody>
        </p:sp>
      </p:grpSp>
      <p:sp>
        <p:nvSpPr>
          <p:cNvPr id="10" name="TextBox 10"/>
          <p:cNvSpPr txBox="1"/>
          <p:nvPr/>
        </p:nvSpPr>
        <p:spPr>
          <a:xfrm>
            <a:off x="1476564" y="1640144"/>
            <a:ext cx="6675894" cy="682174"/>
          </a:xfrm>
          <a:prstGeom prst="rect">
            <a:avLst/>
          </a:prstGeom>
        </p:spPr>
        <p:txBody>
          <a:bodyPr lIns="0" tIns="0" rIns="0" bIns="0" rtlCol="0" anchor="t">
            <a:spAutoFit/>
          </a:bodyPr>
          <a:lstStyle/>
          <a:p>
            <a:pPr marL="0" lvl="0" indent="0" algn="l">
              <a:lnSpc>
                <a:spcPts val="5599"/>
              </a:lnSpc>
              <a:spcBef>
                <a:spcPct val="0"/>
              </a:spcBef>
            </a:pPr>
            <a:r>
              <a:rPr lang="en-US" sz="3999" b="1" u="none" strike="noStrike" dirty="0">
                <a:solidFill>
                  <a:srgbClr val="02332F"/>
                </a:solidFill>
                <a:latin typeface="Poppins Bold"/>
                <a:ea typeface="Poppins Bold"/>
                <a:cs typeface="Poppins Bold"/>
                <a:sym typeface="Poppins Bold"/>
              </a:rPr>
              <a:t>Chime</a:t>
            </a:r>
          </a:p>
        </p:txBody>
      </p:sp>
      <p:sp>
        <p:nvSpPr>
          <p:cNvPr id="11" name="TextBox 11"/>
          <p:cNvSpPr txBox="1"/>
          <p:nvPr/>
        </p:nvSpPr>
        <p:spPr>
          <a:xfrm>
            <a:off x="7819053" y="3049311"/>
            <a:ext cx="6871047" cy="507745"/>
          </a:xfrm>
          <a:prstGeom prst="rect">
            <a:avLst/>
          </a:prstGeom>
        </p:spPr>
        <p:txBody>
          <a:bodyPr lIns="0" tIns="0" rIns="0" bIns="0" rtlCol="0" anchor="t">
            <a:spAutoFit/>
          </a:bodyPr>
          <a:lstStyle/>
          <a:p>
            <a:pPr algn="l">
              <a:lnSpc>
                <a:spcPts val="4039"/>
              </a:lnSpc>
            </a:pPr>
            <a:r>
              <a:rPr lang="en-US" sz="2885" b="1" dirty="0">
                <a:solidFill>
                  <a:srgbClr val="0A1B2A"/>
                </a:solidFill>
                <a:latin typeface="Poppins Bold"/>
                <a:ea typeface="Poppins Bold"/>
                <a:cs typeface="Poppins Bold"/>
                <a:sym typeface="Poppins Bold"/>
              </a:rPr>
              <a:t>Mark Byrne</a:t>
            </a:r>
          </a:p>
        </p:txBody>
      </p:sp>
      <p:sp>
        <p:nvSpPr>
          <p:cNvPr id="12" name="TextBox 12"/>
          <p:cNvSpPr txBox="1"/>
          <p:nvPr/>
        </p:nvSpPr>
        <p:spPr>
          <a:xfrm>
            <a:off x="1415328" y="2098848"/>
            <a:ext cx="7300840" cy="984250"/>
          </a:xfrm>
          <a:prstGeom prst="rect">
            <a:avLst/>
          </a:prstGeom>
        </p:spPr>
        <p:txBody>
          <a:bodyPr lIns="0" tIns="0" rIns="0" bIns="0" rtlCol="0" anchor="t">
            <a:spAutoFit/>
          </a:bodyPr>
          <a:lstStyle/>
          <a:p>
            <a:pPr marL="0" lvl="0" indent="0" algn="l">
              <a:lnSpc>
                <a:spcPts val="7699"/>
              </a:lnSpc>
              <a:spcBef>
                <a:spcPct val="0"/>
              </a:spcBef>
            </a:pPr>
            <a:r>
              <a:rPr lang="en-US" sz="5499" u="none" strike="noStrike" spc="-82" dirty="0">
                <a:solidFill>
                  <a:srgbClr val="000000"/>
                </a:solidFill>
                <a:latin typeface="Poppins"/>
                <a:ea typeface="Poppins"/>
                <a:cs typeface="Poppins"/>
                <a:sym typeface="Poppins"/>
              </a:rPr>
              <a:t>CEO STATEMENT</a:t>
            </a:r>
          </a:p>
        </p:txBody>
      </p:sp>
      <p:sp>
        <p:nvSpPr>
          <p:cNvPr id="13" name="TextBox 13"/>
          <p:cNvSpPr txBox="1"/>
          <p:nvPr/>
        </p:nvSpPr>
        <p:spPr>
          <a:xfrm>
            <a:off x="7807021" y="4111893"/>
            <a:ext cx="9505091" cy="4136582"/>
          </a:xfrm>
          <a:prstGeom prst="rect">
            <a:avLst/>
          </a:prstGeom>
        </p:spPr>
        <p:txBody>
          <a:bodyPr lIns="0" tIns="0" rIns="0" bIns="0" rtlCol="0" anchor="t">
            <a:spAutoFit/>
          </a:bodyPr>
          <a:lstStyle/>
          <a:p>
            <a:pPr algn="l">
              <a:lnSpc>
                <a:spcPts val="2659"/>
              </a:lnSpc>
              <a:spcBef>
                <a:spcPct val="0"/>
              </a:spcBef>
            </a:pPr>
            <a:r>
              <a:rPr lang="en-US" sz="1899" i="1" dirty="0">
                <a:latin typeface="Poppins Italics"/>
                <a:ea typeface="Poppins Italics"/>
                <a:cs typeface="Poppins Italics"/>
                <a:sym typeface="Poppins Italics"/>
              </a:rPr>
              <a:t>“I am pleased to share our 2025 Gender Pay Gap Report, prepared in accordance with the Gender Pay Gap Information Act 2021. This legislation requires all employers with 50 or more employees to publish data on the differences in average hourly pay between men and women and to explain the reasons for any gaps.</a:t>
            </a:r>
          </a:p>
          <a:p>
            <a:pPr algn="l">
              <a:lnSpc>
                <a:spcPts val="2659"/>
              </a:lnSpc>
              <a:spcBef>
                <a:spcPct val="0"/>
              </a:spcBef>
            </a:pPr>
            <a:endParaRPr lang="en-US" sz="1899" i="1" dirty="0">
              <a:latin typeface="Poppins Italics"/>
              <a:ea typeface="Poppins Italics"/>
              <a:cs typeface="Poppins Italics"/>
              <a:sym typeface="Poppins Italics"/>
            </a:endParaRPr>
          </a:p>
          <a:p>
            <a:pPr algn="l">
              <a:lnSpc>
                <a:spcPts val="2659"/>
              </a:lnSpc>
              <a:spcBef>
                <a:spcPct val="0"/>
              </a:spcBef>
            </a:pPr>
            <a:r>
              <a:rPr lang="en-US" sz="1899" i="1" dirty="0">
                <a:latin typeface="Poppins Italics"/>
                <a:ea typeface="Poppins Italics"/>
                <a:cs typeface="Poppins Italics"/>
                <a:sym typeface="Poppins Italics"/>
              </a:rPr>
              <a:t>For us at Chime, this report is more than a legal requirement. As a not-for-profit organisation, we exist to make a difference in people’s lives. That means we must lead by example and ensure that our own workplace reflects our values, our commitment to equality and the principles we advocate for in the communities we serve. We cannot achieve that mission unless we ensure fairness, inclusion, and respect within our own organisation.”</a:t>
            </a:r>
          </a:p>
        </p:txBody>
      </p:sp>
      <p:sp>
        <p:nvSpPr>
          <p:cNvPr id="14" name="TextBox 14"/>
          <p:cNvSpPr txBox="1"/>
          <p:nvPr/>
        </p:nvSpPr>
        <p:spPr>
          <a:xfrm>
            <a:off x="7819053" y="3541802"/>
            <a:ext cx="4056791" cy="327847"/>
          </a:xfrm>
          <a:prstGeom prst="rect">
            <a:avLst/>
          </a:prstGeom>
        </p:spPr>
        <p:txBody>
          <a:bodyPr wrap="square" lIns="0" tIns="0" rIns="0" bIns="0" rtlCol="0" anchor="t">
            <a:spAutoFit/>
          </a:bodyPr>
          <a:lstStyle/>
          <a:p>
            <a:pPr algn="l">
              <a:lnSpc>
                <a:spcPts val="2659"/>
              </a:lnSpc>
              <a:spcBef>
                <a:spcPct val="0"/>
              </a:spcBef>
            </a:pPr>
            <a:r>
              <a:rPr lang="en-US" sz="1899" dirty="0">
                <a:solidFill>
                  <a:srgbClr val="0A1B2A"/>
                </a:solidFill>
                <a:latin typeface="Poppins"/>
                <a:ea typeface="Poppins"/>
                <a:cs typeface="Poppins"/>
                <a:sym typeface="Poppins"/>
              </a:rPr>
              <a:t>CEO, Chime</a:t>
            </a:r>
          </a:p>
        </p:txBody>
      </p:sp>
      <p:pic>
        <p:nvPicPr>
          <p:cNvPr id="7" name="Picture 6">
            <a:extLst>
              <a:ext uri="{FF2B5EF4-FFF2-40B4-BE49-F238E27FC236}">
                <a16:creationId xmlns:a16="http://schemas.microsoft.com/office/drawing/2014/main" id="{5F336919-7BF1-4930-628C-869E6F807FE7}"/>
              </a:ext>
            </a:extLst>
          </p:cNvPr>
          <p:cNvPicPr>
            <a:picLocks noChangeAspect="1"/>
          </p:cNvPicPr>
          <p:nvPr/>
        </p:nvPicPr>
        <p:blipFill>
          <a:blip r:embed="rId3"/>
          <a:stretch>
            <a:fillRect/>
          </a:stretch>
        </p:blipFill>
        <p:spPr>
          <a:xfrm>
            <a:off x="228601" y="319248"/>
            <a:ext cx="1981199" cy="750805"/>
          </a:xfrm>
          <a:prstGeom prst="rect">
            <a:avLst/>
          </a:prstGeom>
        </p:spPr>
      </p:pic>
      <p:pic>
        <p:nvPicPr>
          <p:cNvPr id="9" name="Picture 8" descr="A person in a suit&#10;&#10;AI-generated content may be incorrect.">
            <a:extLst>
              <a:ext uri="{FF2B5EF4-FFF2-40B4-BE49-F238E27FC236}">
                <a16:creationId xmlns:a16="http://schemas.microsoft.com/office/drawing/2014/main" id="{816520DC-A643-EE8E-6D6F-4F4FBDEBC974}"/>
              </a:ext>
            </a:extLst>
          </p:cNvPr>
          <p:cNvPicPr>
            <a:picLocks noChangeAspect="1"/>
          </p:cNvPicPr>
          <p:nvPr/>
        </p:nvPicPr>
        <p:blipFill>
          <a:blip r:embed="rId4">
            <a:extLst>
              <a:ext uri="{28A0092B-C50C-407E-A947-70E740481C1C}">
                <a14:useLocalDpi xmlns:a14="http://schemas.microsoft.com/office/drawing/2010/main" val="0"/>
              </a:ext>
            </a:extLst>
          </a:blip>
          <a:srcRect l="17532" r="18840"/>
          <a:stretch>
            <a:fillRect/>
          </a:stretch>
        </p:blipFill>
        <p:spPr>
          <a:xfrm>
            <a:off x="1619048" y="3351113"/>
            <a:ext cx="5181600" cy="542910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148" b="-8148"/>
            </a:stretch>
          </a:blipFill>
        </p:spPr>
        <p:txBody>
          <a:bodyPr/>
          <a:lstStyle/>
          <a:p>
            <a:endParaRPr lang="en-IE" dirty="0"/>
          </a:p>
        </p:txBody>
      </p:sp>
      <p:sp>
        <p:nvSpPr>
          <p:cNvPr id="3" name="TextBox 3"/>
          <p:cNvSpPr txBox="1"/>
          <p:nvPr/>
        </p:nvSpPr>
        <p:spPr>
          <a:xfrm>
            <a:off x="989690" y="1199239"/>
            <a:ext cx="16230600" cy="901700"/>
          </a:xfrm>
          <a:prstGeom prst="rect">
            <a:avLst/>
          </a:prstGeom>
        </p:spPr>
        <p:txBody>
          <a:bodyPr lIns="0" tIns="0" rIns="0" bIns="0" rtlCol="0" anchor="t">
            <a:spAutoFit/>
          </a:bodyPr>
          <a:lstStyle/>
          <a:p>
            <a:pPr algn="ctr">
              <a:lnSpc>
                <a:spcPts val="7000"/>
              </a:lnSpc>
              <a:spcBef>
                <a:spcPct val="0"/>
              </a:spcBef>
            </a:pPr>
            <a:r>
              <a:rPr lang="en-US" sz="5000" b="1">
                <a:solidFill>
                  <a:srgbClr val="000000"/>
                </a:solidFill>
                <a:latin typeface="Poppins Bold"/>
                <a:ea typeface="Poppins Bold"/>
                <a:cs typeface="Poppins Bold"/>
                <a:sym typeface="Poppins Bold"/>
              </a:rPr>
              <a:t>REFLECTING ON OUR 2025 RESULTS</a:t>
            </a:r>
          </a:p>
        </p:txBody>
      </p:sp>
      <p:sp>
        <p:nvSpPr>
          <p:cNvPr id="5" name="TextBox 5"/>
          <p:cNvSpPr txBox="1"/>
          <p:nvPr/>
        </p:nvSpPr>
        <p:spPr>
          <a:xfrm>
            <a:off x="1720040" y="7465106"/>
            <a:ext cx="3064879" cy="617605"/>
          </a:xfrm>
          <a:prstGeom prst="rect">
            <a:avLst/>
          </a:prstGeom>
        </p:spPr>
        <p:txBody>
          <a:bodyPr lIns="0" tIns="0" rIns="0" bIns="0" rtlCol="0" anchor="t">
            <a:spAutoFit/>
          </a:bodyPr>
          <a:lstStyle/>
          <a:p>
            <a:pPr algn="ctr">
              <a:lnSpc>
                <a:spcPts val="2420"/>
              </a:lnSpc>
            </a:pPr>
            <a:r>
              <a:rPr lang="en-US" sz="2200" dirty="0">
                <a:solidFill>
                  <a:srgbClr val="292E3A"/>
                </a:solidFill>
                <a:latin typeface="Poppins"/>
                <a:ea typeface="Poppins"/>
                <a:cs typeface="Poppins"/>
                <a:sym typeface="Poppins"/>
              </a:rPr>
              <a:t>PEOPLE EMPLOYED</a:t>
            </a:r>
          </a:p>
          <a:p>
            <a:pPr algn="ctr">
              <a:lnSpc>
                <a:spcPts val="2420"/>
              </a:lnSpc>
            </a:pPr>
            <a:r>
              <a:rPr lang="en-US" sz="1600" dirty="0">
                <a:solidFill>
                  <a:srgbClr val="292E3A"/>
                </a:solidFill>
                <a:latin typeface="Poppins"/>
                <a:ea typeface="Poppins"/>
                <a:cs typeface="Poppins"/>
                <a:sym typeface="Poppins"/>
              </a:rPr>
              <a:t>(66 female; 22 male)</a:t>
            </a:r>
          </a:p>
        </p:txBody>
      </p:sp>
      <p:grpSp>
        <p:nvGrpSpPr>
          <p:cNvPr id="6" name="Group 6"/>
          <p:cNvGrpSpPr>
            <a:grpSpLocks noChangeAspect="1"/>
          </p:cNvGrpSpPr>
          <p:nvPr/>
        </p:nvGrpSpPr>
        <p:grpSpPr>
          <a:xfrm>
            <a:off x="1509786" y="3638761"/>
            <a:ext cx="3485386" cy="3092920"/>
            <a:chOff x="0" y="0"/>
            <a:chExt cx="36997970" cy="32831875"/>
          </a:xfrm>
        </p:grpSpPr>
        <p:sp>
          <p:nvSpPr>
            <p:cNvPr id="7" name="Freeform 7"/>
            <p:cNvSpPr/>
            <p:nvPr/>
          </p:nvSpPr>
          <p:spPr>
            <a:xfrm>
              <a:off x="-743204" y="0"/>
              <a:ext cx="37741098" cy="32831912"/>
            </a:xfrm>
            <a:custGeom>
              <a:avLst/>
              <a:gdLst/>
              <a:ahLst/>
              <a:cxnLst/>
              <a:rect l="l" t="t" r="r" b="b"/>
              <a:pathLst>
                <a:path w="37741098" h="32831912">
                  <a:moveTo>
                    <a:pt x="19242151" y="0"/>
                  </a:moveTo>
                  <a:cubicBezTo>
                    <a:pt x="18238724" y="0"/>
                    <a:pt x="17235169" y="496570"/>
                    <a:pt x="16661764" y="1489837"/>
                  </a:cubicBezTo>
                  <a:lnTo>
                    <a:pt x="1146810" y="28362529"/>
                  </a:lnTo>
                  <a:cubicBezTo>
                    <a:pt x="0" y="30348935"/>
                    <a:pt x="1433449" y="32831912"/>
                    <a:pt x="3727196" y="32831912"/>
                  </a:cubicBezTo>
                  <a:lnTo>
                    <a:pt x="34757106" y="32831912"/>
                  </a:lnTo>
                  <a:cubicBezTo>
                    <a:pt x="36494085" y="32831912"/>
                    <a:pt x="37737796" y="31407987"/>
                    <a:pt x="37741098" y="29854144"/>
                  </a:cubicBezTo>
                  <a:lnTo>
                    <a:pt x="37741098" y="29854144"/>
                  </a:lnTo>
                  <a:lnTo>
                    <a:pt x="37741098" y="29841062"/>
                  </a:lnTo>
                  <a:lnTo>
                    <a:pt x="37741098" y="29841062"/>
                  </a:lnTo>
                  <a:cubicBezTo>
                    <a:pt x="37739954" y="29347161"/>
                    <a:pt x="37613462" y="28840429"/>
                    <a:pt x="37337491" y="28362529"/>
                  </a:cubicBezTo>
                  <a:lnTo>
                    <a:pt x="21822537" y="1489837"/>
                  </a:lnTo>
                  <a:cubicBezTo>
                    <a:pt x="21249132" y="496570"/>
                    <a:pt x="20245705" y="0"/>
                    <a:pt x="19242151" y="0"/>
                  </a:cubicBezTo>
                  <a:close/>
                </a:path>
              </a:pathLst>
            </a:custGeom>
            <a:blipFill>
              <a:blip r:embed="rId4"/>
              <a:stretch>
                <a:fillRect l="-16513" r="-16513"/>
              </a:stretch>
            </a:blipFill>
          </p:spPr>
          <p:txBody>
            <a:bodyPr/>
            <a:lstStyle/>
            <a:p>
              <a:endParaRPr lang="en-IE"/>
            </a:p>
          </p:txBody>
        </p:sp>
      </p:grpSp>
      <p:grpSp>
        <p:nvGrpSpPr>
          <p:cNvPr id="8" name="Group 8"/>
          <p:cNvGrpSpPr>
            <a:grpSpLocks noChangeAspect="1"/>
          </p:cNvGrpSpPr>
          <p:nvPr/>
        </p:nvGrpSpPr>
        <p:grpSpPr>
          <a:xfrm>
            <a:off x="7362296" y="3638761"/>
            <a:ext cx="3485386" cy="3092920"/>
            <a:chOff x="0" y="0"/>
            <a:chExt cx="36997970" cy="32831875"/>
          </a:xfrm>
        </p:grpSpPr>
        <p:sp>
          <p:nvSpPr>
            <p:cNvPr id="9" name="Freeform 9"/>
            <p:cNvSpPr/>
            <p:nvPr/>
          </p:nvSpPr>
          <p:spPr>
            <a:xfrm>
              <a:off x="-743204" y="0"/>
              <a:ext cx="37741098" cy="32831912"/>
            </a:xfrm>
            <a:custGeom>
              <a:avLst/>
              <a:gdLst/>
              <a:ahLst/>
              <a:cxnLst/>
              <a:rect l="l" t="t" r="r" b="b"/>
              <a:pathLst>
                <a:path w="37741098" h="32831912">
                  <a:moveTo>
                    <a:pt x="19242151" y="0"/>
                  </a:moveTo>
                  <a:cubicBezTo>
                    <a:pt x="18238724" y="0"/>
                    <a:pt x="17235169" y="496570"/>
                    <a:pt x="16661764" y="1489837"/>
                  </a:cubicBezTo>
                  <a:lnTo>
                    <a:pt x="1146810" y="28362529"/>
                  </a:lnTo>
                  <a:cubicBezTo>
                    <a:pt x="0" y="30348935"/>
                    <a:pt x="1433449" y="32831912"/>
                    <a:pt x="3727196" y="32831912"/>
                  </a:cubicBezTo>
                  <a:lnTo>
                    <a:pt x="34757106" y="32831912"/>
                  </a:lnTo>
                  <a:cubicBezTo>
                    <a:pt x="36494085" y="32831912"/>
                    <a:pt x="37737796" y="31407987"/>
                    <a:pt x="37741098" y="29854144"/>
                  </a:cubicBezTo>
                  <a:lnTo>
                    <a:pt x="37741098" y="29854144"/>
                  </a:lnTo>
                  <a:lnTo>
                    <a:pt x="37741098" y="29841062"/>
                  </a:lnTo>
                  <a:lnTo>
                    <a:pt x="37741098" y="29841062"/>
                  </a:lnTo>
                  <a:cubicBezTo>
                    <a:pt x="37739954" y="29347161"/>
                    <a:pt x="37613462" y="28840429"/>
                    <a:pt x="37337491" y="28362529"/>
                  </a:cubicBezTo>
                  <a:lnTo>
                    <a:pt x="21822537" y="1489837"/>
                  </a:lnTo>
                  <a:cubicBezTo>
                    <a:pt x="21249132" y="496570"/>
                    <a:pt x="20245705" y="0"/>
                    <a:pt x="19242151" y="0"/>
                  </a:cubicBezTo>
                  <a:close/>
                </a:path>
              </a:pathLst>
            </a:custGeom>
            <a:blipFill>
              <a:blip r:embed="rId5"/>
              <a:stretch>
                <a:fillRect l="-16513" r="-16513"/>
              </a:stretch>
            </a:blipFill>
          </p:spPr>
          <p:txBody>
            <a:bodyPr/>
            <a:lstStyle/>
            <a:p>
              <a:endParaRPr lang="en-IE"/>
            </a:p>
          </p:txBody>
        </p:sp>
      </p:grpSp>
      <p:grpSp>
        <p:nvGrpSpPr>
          <p:cNvPr id="10" name="Group 10"/>
          <p:cNvGrpSpPr>
            <a:grpSpLocks noChangeAspect="1"/>
          </p:cNvGrpSpPr>
          <p:nvPr/>
        </p:nvGrpSpPr>
        <p:grpSpPr>
          <a:xfrm>
            <a:off x="13214807" y="3638761"/>
            <a:ext cx="3485386" cy="3092920"/>
            <a:chOff x="0" y="0"/>
            <a:chExt cx="36997970" cy="32831875"/>
          </a:xfrm>
        </p:grpSpPr>
        <p:sp>
          <p:nvSpPr>
            <p:cNvPr id="11" name="Freeform 11"/>
            <p:cNvSpPr/>
            <p:nvPr/>
          </p:nvSpPr>
          <p:spPr>
            <a:xfrm>
              <a:off x="-743204" y="0"/>
              <a:ext cx="37741098" cy="32831912"/>
            </a:xfrm>
            <a:custGeom>
              <a:avLst/>
              <a:gdLst/>
              <a:ahLst/>
              <a:cxnLst/>
              <a:rect l="l" t="t" r="r" b="b"/>
              <a:pathLst>
                <a:path w="37741098" h="32831912">
                  <a:moveTo>
                    <a:pt x="19242151" y="0"/>
                  </a:moveTo>
                  <a:cubicBezTo>
                    <a:pt x="18238724" y="0"/>
                    <a:pt x="17235169" y="496570"/>
                    <a:pt x="16661764" y="1489837"/>
                  </a:cubicBezTo>
                  <a:lnTo>
                    <a:pt x="1146810" y="28362529"/>
                  </a:lnTo>
                  <a:cubicBezTo>
                    <a:pt x="0" y="30348935"/>
                    <a:pt x="1433449" y="32831912"/>
                    <a:pt x="3727196" y="32831912"/>
                  </a:cubicBezTo>
                  <a:lnTo>
                    <a:pt x="34757106" y="32831912"/>
                  </a:lnTo>
                  <a:cubicBezTo>
                    <a:pt x="36494085" y="32831912"/>
                    <a:pt x="37737796" y="31407987"/>
                    <a:pt x="37741098" y="29854144"/>
                  </a:cubicBezTo>
                  <a:lnTo>
                    <a:pt x="37741098" y="29854144"/>
                  </a:lnTo>
                  <a:lnTo>
                    <a:pt x="37741098" y="29841062"/>
                  </a:lnTo>
                  <a:lnTo>
                    <a:pt x="37741098" y="29841062"/>
                  </a:lnTo>
                  <a:cubicBezTo>
                    <a:pt x="37739954" y="29347161"/>
                    <a:pt x="37613462" y="28840429"/>
                    <a:pt x="37337491" y="28362529"/>
                  </a:cubicBezTo>
                  <a:lnTo>
                    <a:pt x="21822537" y="1489837"/>
                  </a:lnTo>
                  <a:cubicBezTo>
                    <a:pt x="21249132" y="496570"/>
                    <a:pt x="20245705" y="0"/>
                    <a:pt x="19242151" y="0"/>
                  </a:cubicBezTo>
                  <a:close/>
                </a:path>
              </a:pathLst>
            </a:custGeom>
            <a:blipFill>
              <a:blip r:embed="rId6"/>
              <a:stretch>
                <a:fillRect l="-16554" r="-16554"/>
              </a:stretch>
            </a:blipFill>
          </p:spPr>
          <p:txBody>
            <a:bodyPr/>
            <a:lstStyle/>
            <a:p>
              <a:endParaRPr lang="en-IE"/>
            </a:p>
          </p:txBody>
        </p:sp>
      </p:grpSp>
      <p:sp>
        <p:nvSpPr>
          <p:cNvPr id="12" name="AutoShape 12"/>
          <p:cNvSpPr/>
          <p:nvPr/>
        </p:nvSpPr>
        <p:spPr>
          <a:xfrm flipH="1">
            <a:off x="6071270" y="3781258"/>
            <a:ext cx="0" cy="4158295"/>
          </a:xfrm>
          <a:prstGeom prst="line">
            <a:avLst/>
          </a:prstGeom>
          <a:ln w="38100" cap="rnd">
            <a:solidFill>
              <a:srgbClr val="129647"/>
            </a:solidFill>
            <a:prstDash val="solid"/>
            <a:headEnd type="none" w="sm" len="sm"/>
            <a:tailEnd type="none" w="sm" len="sm"/>
          </a:ln>
        </p:spPr>
        <p:txBody>
          <a:bodyPr/>
          <a:lstStyle/>
          <a:p>
            <a:endParaRPr lang="en-IE"/>
          </a:p>
        </p:txBody>
      </p:sp>
      <p:sp>
        <p:nvSpPr>
          <p:cNvPr id="13" name="AutoShape 13"/>
          <p:cNvSpPr/>
          <p:nvPr/>
        </p:nvSpPr>
        <p:spPr>
          <a:xfrm>
            <a:off x="12131400" y="3781258"/>
            <a:ext cx="0" cy="4158295"/>
          </a:xfrm>
          <a:prstGeom prst="line">
            <a:avLst/>
          </a:prstGeom>
          <a:ln w="38100" cap="rnd">
            <a:solidFill>
              <a:srgbClr val="129647"/>
            </a:solidFill>
            <a:prstDash val="solid"/>
            <a:headEnd type="none" w="sm" len="sm"/>
            <a:tailEnd type="none" w="sm" len="sm"/>
          </a:ln>
        </p:spPr>
        <p:txBody>
          <a:bodyPr/>
          <a:lstStyle/>
          <a:p>
            <a:endParaRPr lang="en-IE"/>
          </a:p>
        </p:txBody>
      </p:sp>
      <p:sp>
        <p:nvSpPr>
          <p:cNvPr id="14" name="TextBox 14"/>
          <p:cNvSpPr txBox="1"/>
          <p:nvPr/>
        </p:nvSpPr>
        <p:spPr>
          <a:xfrm>
            <a:off x="7036156" y="7465106"/>
            <a:ext cx="4137668" cy="332740"/>
          </a:xfrm>
          <a:prstGeom prst="rect">
            <a:avLst/>
          </a:prstGeom>
        </p:spPr>
        <p:txBody>
          <a:bodyPr lIns="0" tIns="0" rIns="0" bIns="0" rtlCol="0" anchor="t">
            <a:spAutoFit/>
          </a:bodyPr>
          <a:lstStyle/>
          <a:p>
            <a:pPr algn="ctr">
              <a:lnSpc>
                <a:spcPts val="2420"/>
              </a:lnSpc>
            </a:pPr>
            <a:r>
              <a:rPr lang="en-US" sz="2200">
                <a:solidFill>
                  <a:srgbClr val="292E3A"/>
                </a:solidFill>
                <a:latin typeface="Poppins"/>
                <a:ea typeface="Poppins"/>
                <a:cs typeface="Poppins"/>
                <a:sym typeface="Poppins"/>
              </a:rPr>
              <a:t>PART-TIME PEOPLE EMPLOYED</a:t>
            </a:r>
          </a:p>
        </p:txBody>
      </p:sp>
      <p:sp>
        <p:nvSpPr>
          <p:cNvPr id="15" name="TextBox 15"/>
          <p:cNvSpPr txBox="1"/>
          <p:nvPr/>
        </p:nvSpPr>
        <p:spPr>
          <a:xfrm>
            <a:off x="12781387" y="7465106"/>
            <a:ext cx="4352225" cy="332740"/>
          </a:xfrm>
          <a:prstGeom prst="rect">
            <a:avLst/>
          </a:prstGeom>
        </p:spPr>
        <p:txBody>
          <a:bodyPr lIns="0" tIns="0" rIns="0" bIns="0" rtlCol="0" anchor="t">
            <a:spAutoFit/>
          </a:bodyPr>
          <a:lstStyle/>
          <a:p>
            <a:pPr algn="ctr">
              <a:lnSpc>
                <a:spcPts val="2420"/>
              </a:lnSpc>
            </a:pPr>
            <a:r>
              <a:rPr lang="en-US" sz="2200">
                <a:solidFill>
                  <a:srgbClr val="292E3A"/>
                </a:solidFill>
                <a:latin typeface="Poppins"/>
                <a:ea typeface="Poppins"/>
                <a:cs typeface="Poppins"/>
                <a:sym typeface="Poppins"/>
              </a:rPr>
              <a:t>TEMPORARY PEOPLE EMPLOYED </a:t>
            </a:r>
          </a:p>
        </p:txBody>
      </p:sp>
      <p:sp>
        <p:nvSpPr>
          <p:cNvPr id="16" name="TextBox 16"/>
          <p:cNvSpPr txBox="1"/>
          <p:nvPr/>
        </p:nvSpPr>
        <p:spPr>
          <a:xfrm>
            <a:off x="1720040" y="6878366"/>
            <a:ext cx="3064879" cy="523875"/>
          </a:xfrm>
          <a:prstGeom prst="rect">
            <a:avLst/>
          </a:prstGeom>
        </p:spPr>
        <p:txBody>
          <a:bodyPr lIns="0" tIns="0" rIns="0" bIns="0" rtlCol="0" anchor="t">
            <a:spAutoFit/>
          </a:bodyPr>
          <a:lstStyle/>
          <a:p>
            <a:pPr algn="ctr">
              <a:lnSpc>
                <a:spcPts val="4199"/>
              </a:lnSpc>
              <a:spcBef>
                <a:spcPct val="0"/>
              </a:spcBef>
            </a:pPr>
            <a:r>
              <a:rPr lang="en-US" sz="2999" dirty="0">
                <a:solidFill>
                  <a:srgbClr val="292E3A"/>
                </a:solidFill>
                <a:latin typeface="Poppins"/>
                <a:ea typeface="Poppins"/>
                <a:cs typeface="Poppins"/>
                <a:sym typeface="Poppins"/>
              </a:rPr>
              <a:t>88</a:t>
            </a:r>
          </a:p>
        </p:txBody>
      </p:sp>
      <p:sp>
        <p:nvSpPr>
          <p:cNvPr id="17" name="TextBox 17"/>
          <p:cNvSpPr txBox="1"/>
          <p:nvPr/>
        </p:nvSpPr>
        <p:spPr>
          <a:xfrm>
            <a:off x="7572550" y="6964091"/>
            <a:ext cx="3064879" cy="438150"/>
          </a:xfrm>
          <a:prstGeom prst="rect">
            <a:avLst/>
          </a:prstGeom>
        </p:spPr>
        <p:txBody>
          <a:bodyPr lIns="0" tIns="0" rIns="0" bIns="0" rtlCol="0" anchor="t">
            <a:spAutoFit/>
          </a:bodyPr>
          <a:lstStyle/>
          <a:p>
            <a:pPr algn="ctr">
              <a:lnSpc>
                <a:spcPts val="3299"/>
              </a:lnSpc>
            </a:pPr>
            <a:r>
              <a:rPr lang="en-US" sz="2999" dirty="0">
                <a:solidFill>
                  <a:srgbClr val="292E3A"/>
                </a:solidFill>
                <a:latin typeface="Poppins"/>
                <a:ea typeface="Poppins"/>
                <a:cs typeface="Poppins"/>
                <a:sym typeface="Poppins"/>
              </a:rPr>
              <a:t>14</a:t>
            </a:r>
          </a:p>
        </p:txBody>
      </p:sp>
      <p:sp>
        <p:nvSpPr>
          <p:cNvPr id="18" name="TextBox 18"/>
          <p:cNvSpPr txBox="1"/>
          <p:nvPr/>
        </p:nvSpPr>
        <p:spPr>
          <a:xfrm>
            <a:off x="13425060" y="6964091"/>
            <a:ext cx="3064879" cy="438150"/>
          </a:xfrm>
          <a:prstGeom prst="rect">
            <a:avLst/>
          </a:prstGeom>
        </p:spPr>
        <p:txBody>
          <a:bodyPr lIns="0" tIns="0" rIns="0" bIns="0" rtlCol="0" anchor="t">
            <a:spAutoFit/>
          </a:bodyPr>
          <a:lstStyle/>
          <a:p>
            <a:pPr algn="ctr">
              <a:lnSpc>
                <a:spcPts val="3299"/>
              </a:lnSpc>
            </a:pPr>
            <a:r>
              <a:rPr lang="en-US" sz="2999" dirty="0">
                <a:solidFill>
                  <a:srgbClr val="292E3A"/>
                </a:solidFill>
                <a:latin typeface="Poppins"/>
                <a:ea typeface="Poppins"/>
                <a:cs typeface="Poppins"/>
                <a:sym typeface="Poppins"/>
              </a:rPr>
              <a:t>5</a:t>
            </a:r>
          </a:p>
        </p:txBody>
      </p:sp>
      <p:sp>
        <p:nvSpPr>
          <p:cNvPr id="19" name="TextBox 19"/>
          <p:cNvSpPr txBox="1"/>
          <p:nvPr/>
        </p:nvSpPr>
        <p:spPr>
          <a:xfrm>
            <a:off x="1028700" y="2262864"/>
            <a:ext cx="16230600" cy="746760"/>
          </a:xfrm>
          <a:prstGeom prst="rect">
            <a:avLst/>
          </a:prstGeom>
        </p:spPr>
        <p:txBody>
          <a:bodyPr lIns="0" tIns="0" rIns="0" bIns="0" rtlCol="0" anchor="t">
            <a:spAutoFit/>
          </a:bodyPr>
          <a:lstStyle/>
          <a:p>
            <a:pPr algn="l">
              <a:lnSpc>
                <a:spcPts val="2940"/>
              </a:lnSpc>
              <a:spcBef>
                <a:spcPct val="0"/>
              </a:spcBef>
            </a:pPr>
            <a:r>
              <a:rPr lang="en-US" sz="2100" dirty="0">
                <a:solidFill>
                  <a:srgbClr val="292E3A"/>
                </a:solidFill>
                <a:latin typeface="Poppins"/>
                <a:ea typeface="Poppins"/>
                <a:cs typeface="Poppins"/>
                <a:sym typeface="Poppins"/>
              </a:rPr>
              <a:t>Chime’s Gender Pay Gap 2025 Report is based on a reference period between 2</a:t>
            </a:r>
            <a:r>
              <a:rPr lang="en-US" sz="2100" baseline="30000" dirty="0">
                <a:solidFill>
                  <a:srgbClr val="292E3A"/>
                </a:solidFill>
                <a:latin typeface="Poppins"/>
                <a:ea typeface="Poppins"/>
                <a:cs typeface="Poppins"/>
                <a:sym typeface="Poppins"/>
              </a:rPr>
              <a:t>nd</a:t>
            </a:r>
            <a:r>
              <a:rPr lang="en-US" sz="2100" dirty="0">
                <a:solidFill>
                  <a:srgbClr val="292E3A"/>
                </a:solidFill>
                <a:latin typeface="Poppins"/>
                <a:ea typeface="Poppins"/>
                <a:cs typeface="Poppins"/>
                <a:sym typeface="Poppins"/>
              </a:rPr>
              <a:t> June 2024 – 1</a:t>
            </a:r>
            <a:r>
              <a:rPr lang="en-US" sz="2100" baseline="30000" dirty="0">
                <a:solidFill>
                  <a:srgbClr val="292E3A"/>
                </a:solidFill>
                <a:latin typeface="Poppins"/>
                <a:ea typeface="Poppins"/>
                <a:cs typeface="Poppins"/>
                <a:sym typeface="Poppins"/>
              </a:rPr>
              <a:t>st</a:t>
            </a:r>
            <a:r>
              <a:rPr lang="en-US" sz="2100" dirty="0">
                <a:solidFill>
                  <a:srgbClr val="292E3A"/>
                </a:solidFill>
                <a:latin typeface="Poppins"/>
                <a:ea typeface="Poppins"/>
                <a:cs typeface="Poppins"/>
                <a:sym typeface="Poppins"/>
              </a:rPr>
              <a:t> June 2025. On the snapshot date of 1</a:t>
            </a:r>
            <a:r>
              <a:rPr lang="en-US" sz="2100" baseline="30000" dirty="0">
                <a:solidFill>
                  <a:srgbClr val="292E3A"/>
                </a:solidFill>
                <a:latin typeface="Poppins"/>
                <a:ea typeface="Poppins"/>
                <a:cs typeface="Poppins"/>
                <a:sym typeface="Poppins"/>
              </a:rPr>
              <a:t>st</a:t>
            </a:r>
            <a:r>
              <a:rPr lang="en-US" sz="2100" dirty="0">
                <a:solidFill>
                  <a:srgbClr val="292E3A"/>
                </a:solidFill>
                <a:latin typeface="Poppins"/>
                <a:ea typeface="Poppins"/>
                <a:cs typeface="Poppins"/>
                <a:sym typeface="Poppins"/>
              </a:rPr>
              <a:t> June 2025, there were a total of:</a:t>
            </a:r>
          </a:p>
        </p:txBody>
      </p:sp>
      <p:pic>
        <p:nvPicPr>
          <p:cNvPr id="4" name="Picture 3">
            <a:extLst>
              <a:ext uri="{FF2B5EF4-FFF2-40B4-BE49-F238E27FC236}">
                <a16:creationId xmlns:a16="http://schemas.microsoft.com/office/drawing/2014/main" id="{80EF996D-DA02-E1E6-4868-D3034FEED99A}"/>
              </a:ext>
            </a:extLst>
          </p:cNvPr>
          <p:cNvPicPr>
            <a:picLocks noChangeAspect="1"/>
          </p:cNvPicPr>
          <p:nvPr/>
        </p:nvPicPr>
        <p:blipFill>
          <a:blip r:embed="rId7"/>
          <a:stretch>
            <a:fillRect/>
          </a:stretch>
        </p:blipFill>
        <p:spPr>
          <a:xfrm>
            <a:off x="16456484" y="9410700"/>
            <a:ext cx="1667727" cy="63201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962" b="-6962"/>
            </a:stretch>
          </a:blipFill>
        </p:spPr>
        <p:txBody>
          <a:bodyPr/>
          <a:lstStyle/>
          <a:p>
            <a:endParaRPr lang="en-IE"/>
          </a:p>
        </p:txBody>
      </p:sp>
      <p:grpSp>
        <p:nvGrpSpPr>
          <p:cNvPr id="3" name="Group 3"/>
          <p:cNvGrpSpPr/>
          <p:nvPr/>
        </p:nvGrpSpPr>
        <p:grpSpPr>
          <a:xfrm>
            <a:off x="-127596" y="0"/>
            <a:ext cx="18463221" cy="10287000"/>
            <a:chOff x="0" y="0"/>
            <a:chExt cx="4862741" cy="2709333"/>
          </a:xfrm>
        </p:grpSpPr>
        <p:sp>
          <p:nvSpPr>
            <p:cNvPr id="4" name="Freeform 4"/>
            <p:cNvSpPr/>
            <p:nvPr/>
          </p:nvSpPr>
          <p:spPr>
            <a:xfrm>
              <a:off x="0" y="0"/>
              <a:ext cx="4862741" cy="2709333"/>
            </a:xfrm>
            <a:custGeom>
              <a:avLst/>
              <a:gdLst/>
              <a:ahLst/>
              <a:cxnLst/>
              <a:rect l="l" t="t" r="r" b="b"/>
              <a:pathLst>
                <a:path w="4862741" h="2709333">
                  <a:moveTo>
                    <a:pt x="0" y="0"/>
                  </a:moveTo>
                  <a:lnTo>
                    <a:pt x="4862741" y="0"/>
                  </a:lnTo>
                  <a:lnTo>
                    <a:pt x="4862741" y="2709333"/>
                  </a:lnTo>
                  <a:lnTo>
                    <a:pt x="0" y="2709333"/>
                  </a:lnTo>
                  <a:close/>
                </a:path>
              </a:pathLst>
            </a:custGeom>
            <a:solidFill>
              <a:srgbClr val="0A1B2A">
                <a:alpha val="80000"/>
              </a:srgbClr>
            </a:solidFill>
          </p:spPr>
          <p:txBody>
            <a:bodyPr/>
            <a:lstStyle/>
            <a:p>
              <a:endParaRPr lang="en-IE"/>
            </a:p>
          </p:txBody>
        </p:sp>
        <p:sp>
          <p:nvSpPr>
            <p:cNvPr id="5" name="TextBox 5"/>
            <p:cNvSpPr txBox="1"/>
            <p:nvPr/>
          </p:nvSpPr>
          <p:spPr>
            <a:xfrm>
              <a:off x="0" y="-57150"/>
              <a:ext cx="4862741" cy="2766483"/>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8103678" y="1287179"/>
            <a:ext cx="2022390" cy="2022390"/>
            <a:chOff x="0" y="0"/>
            <a:chExt cx="2696520" cy="2696520"/>
          </a:xfrm>
        </p:grpSpPr>
        <p:sp>
          <p:nvSpPr>
            <p:cNvPr id="7" name="Freeform 7"/>
            <p:cNvSpPr/>
            <p:nvPr/>
          </p:nvSpPr>
          <p:spPr>
            <a:xfrm rot="-2700000">
              <a:off x="394896" y="394896"/>
              <a:ext cx="1906727" cy="1906727"/>
            </a:xfrm>
            <a:custGeom>
              <a:avLst/>
              <a:gdLst/>
              <a:ahLst/>
              <a:cxnLst/>
              <a:rect l="l" t="t" r="r" b="b"/>
              <a:pathLst>
                <a:path w="1906727" h="1906727">
                  <a:moveTo>
                    <a:pt x="0" y="0"/>
                  </a:moveTo>
                  <a:lnTo>
                    <a:pt x="1906728" y="0"/>
                  </a:lnTo>
                  <a:lnTo>
                    <a:pt x="1906728" y="1906728"/>
                  </a:lnTo>
                  <a:lnTo>
                    <a:pt x="0" y="19067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8" name="Freeform 8"/>
            <p:cNvSpPr/>
            <p:nvPr/>
          </p:nvSpPr>
          <p:spPr>
            <a:xfrm rot="-2700000">
              <a:off x="555352" y="555352"/>
              <a:ext cx="1585816" cy="1585816"/>
            </a:xfrm>
            <a:custGeom>
              <a:avLst/>
              <a:gdLst/>
              <a:ahLst/>
              <a:cxnLst/>
              <a:rect l="l" t="t" r="r" b="b"/>
              <a:pathLst>
                <a:path w="1585816" h="1585816">
                  <a:moveTo>
                    <a:pt x="0" y="0"/>
                  </a:moveTo>
                  <a:lnTo>
                    <a:pt x="1585816" y="0"/>
                  </a:lnTo>
                  <a:lnTo>
                    <a:pt x="1585816" y="1585816"/>
                  </a:lnTo>
                  <a:lnTo>
                    <a:pt x="0" y="15858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grpSp>
      <p:sp>
        <p:nvSpPr>
          <p:cNvPr id="9" name="TextBox 9"/>
          <p:cNvSpPr txBox="1"/>
          <p:nvPr/>
        </p:nvSpPr>
        <p:spPr>
          <a:xfrm>
            <a:off x="1028700" y="3587115"/>
            <a:ext cx="16230600" cy="5364482"/>
          </a:xfrm>
          <a:prstGeom prst="rect">
            <a:avLst/>
          </a:prstGeom>
        </p:spPr>
        <p:txBody>
          <a:bodyPr lIns="0" tIns="0" rIns="0" bIns="0" rtlCol="0" anchor="t">
            <a:spAutoFit/>
          </a:bodyPr>
          <a:lstStyle/>
          <a:p>
            <a:pPr algn="just">
              <a:lnSpc>
                <a:spcPts val="2849"/>
              </a:lnSpc>
            </a:pPr>
            <a:r>
              <a:rPr lang="en-US" sz="1899" dirty="0">
                <a:solidFill>
                  <a:srgbClr val="FFFFFF"/>
                </a:solidFill>
                <a:latin typeface="Poppins"/>
                <a:ea typeface="Poppins"/>
                <a:cs typeface="Poppins"/>
                <a:sym typeface="Poppins"/>
              </a:rPr>
              <a:t>The Gender Pay Gap Information Act 2021 mandates annual GPG reporting for organisations with: 50+ employees from 2025, which will bring a much larger proportion of not-for-profit organisations into scope, including charities, community groups, and voluntary organisations. The sector is female-dominated, with the Wheel reporting women making up 75% of the workforce and 68% of management. Interestingly they report, (71%) of males are in the top two levels of management, compared to 56% of females. Consequently, higher proportions of females (44%) are found in the lower levels of management, than males (29%). </a:t>
            </a:r>
          </a:p>
          <a:p>
            <a:pPr algn="just">
              <a:lnSpc>
                <a:spcPts val="2849"/>
              </a:lnSpc>
            </a:pPr>
            <a:endParaRPr lang="en-US" sz="1899" dirty="0">
              <a:solidFill>
                <a:srgbClr val="FFFFFF"/>
              </a:solidFill>
              <a:latin typeface="Poppins"/>
              <a:ea typeface="Poppins"/>
              <a:cs typeface="Poppins"/>
              <a:sym typeface="Poppins"/>
            </a:endParaRPr>
          </a:p>
          <a:p>
            <a:pPr algn="just">
              <a:lnSpc>
                <a:spcPts val="2849"/>
              </a:lnSpc>
            </a:pPr>
            <a:r>
              <a:rPr lang="en-US" sz="1899" dirty="0">
                <a:solidFill>
                  <a:srgbClr val="FFFFFF"/>
                </a:solidFill>
                <a:latin typeface="Poppins"/>
                <a:ea typeface="Poppins"/>
                <a:cs typeface="Poppins"/>
                <a:sym typeface="Poppins"/>
              </a:rPr>
              <a:t>The Wheel report on GPG in 2023 reported mean GPG ranges from a minus figure of -16.89% to a plus of 22.6% which shows a significant variance across the sector. Where GPG’s were higher percentages, influencing factors appear to be women concentrated in lower-paid care roles and the tendency of women to avail of flexible working arrangements i.e. part-time or take career breaks.</a:t>
            </a:r>
          </a:p>
          <a:p>
            <a:pPr algn="just">
              <a:lnSpc>
                <a:spcPts val="2849"/>
              </a:lnSpc>
            </a:pPr>
            <a:endParaRPr lang="en-US" sz="1899" dirty="0">
              <a:solidFill>
                <a:srgbClr val="FFFFFF"/>
              </a:solidFill>
              <a:latin typeface="Poppins"/>
              <a:ea typeface="Poppins"/>
              <a:cs typeface="Poppins"/>
              <a:sym typeface="Poppins"/>
            </a:endParaRPr>
          </a:p>
          <a:p>
            <a:pPr algn="just">
              <a:lnSpc>
                <a:spcPts val="2849"/>
              </a:lnSpc>
            </a:pPr>
            <a:r>
              <a:rPr lang="en-US" sz="1899" dirty="0">
                <a:solidFill>
                  <a:srgbClr val="FFFFFF"/>
                </a:solidFill>
                <a:latin typeface="Poppins"/>
                <a:ea typeface="Poppins"/>
                <a:cs typeface="Poppins"/>
                <a:sym typeface="Poppins"/>
              </a:rPr>
              <a:t>Measures being implemented to improve where gender pay gaps exists include more inclusive recruitment: practices such as gender-neutral job advertisements and diverse interview panels, a focus on building towards improved pay transparency with clear salary bands and no negotiation policies with the EU Pay Transparency Directive expected to further enforce transparency and corrective action. Support to female development and progression within organisations with low senior female representation has also been a key focus for some organisations with concerns that hybrid work may disadvantage women due to visibility.</a:t>
            </a:r>
          </a:p>
        </p:txBody>
      </p:sp>
      <p:sp>
        <p:nvSpPr>
          <p:cNvPr id="10" name="Freeform 10"/>
          <p:cNvSpPr/>
          <p:nvPr/>
        </p:nvSpPr>
        <p:spPr>
          <a:xfrm>
            <a:off x="8692762" y="1876263"/>
            <a:ext cx="844221" cy="844221"/>
          </a:xfrm>
          <a:custGeom>
            <a:avLst/>
            <a:gdLst/>
            <a:ahLst/>
            <a:cxnLst/>
            <a:rect l="l" t="t" r="r" b="b"/>
            <a:pathLst>
              <a:path w="844221" h="844221">
                <a:moveTo>
                  <a:pt x="0" y="0"/>
                </a:moveTo>
                <a:lnTo>
                  <a:pt x="844221" y="0"/>
                </a:lnTo>
                <a:lnTo>
                  <a:pt x="844221" y="844221"/>
                </a:lnTo>
                <a:lnTo>
                  <a:pt x="0" y="8442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a:p>
        </p:txBody>
      </p:sp>
      <p:sp>
        <p:nvSpPr>
          <p:cNvPr id="11" name="TextBox 11"/>
          <p:cNvSpPr txBox="1"/>
          <p:nvPr/>
        </p:nvSpPr>
        <p:spPr>
          <a:xfrm>
            <a:off x="1828415" y="1860652"/>
            <a:ext cx="5983204" cy="818294"/>
          </a:xfrm>
          <a:prstGeom prst="rect">
            <a:avLst/>
          </a:prstGeom>
        </p:spPr>
        <p:txBody>
          <a:bodyPr lIns="0" tIns="0" rIns="0" bIns="0" rtlCol="0" anchor="t">
            <a:spAutoFit/>
          </a:bodyPr>
          <a:lstStyle/>
          <a:p>
            <a:pPr algn="r">
              <a:lnSpc>
                <a:spcPts val="6033"/>
              </a:lnSpc>
            </a:pPr>
            <a:r>
              <a:rPr lang="en-US" sz="5028" b="1">
                <a:solidFill>
                  <a:srgbClr val="FFFFFF"/>
                </a:solidFill>
                <a:latin typeface="Poppins Bold"/>
                <a:ea typeface="Poppins Bold"/>
                <a:cs typeface="Poppins Bold"/>
                <a:sym typeface="Poppins Bold"/>
              </a:rPr>
              <a:t>Industry Context</a:t>
            </a:r>
          </a:p>
        </p:txBody>
      </p:sp>
      <p:sp>
        <p:nvSpPr>
          <p:cNvPr id="12" name="TextBox 12"/>
          <p:cNvSpPr txBox="1"/>
          <p:nvPr/>
        </p:nvSpPr>
        <p:spPr>
          <a:xfrm>
            <a:off x="10416842" y="2068822"/>
            <a:ext cx="5505108" cy="430527"/>
          </a:xfrm>
          <a:prstGeom prst="rect">
            <a:avLst/>
          </a:prstGeom>
        </p:spPr>
        <p:txBody>
          <a:bodyPr lIns="0" tIns="0" rIns="0" bIns="0" rtlCol="0" anchor="t">
            <a:spAutoFit/>
          </a:bodyPr>
          <a:lstStyle/>
          <a:p>
            <a:pPr algn="l">
              <a:lnSpc>
                <a:spcPts val="3232"/>
              </a:lnSpc>
            </a:pPr>
            <a:r>
              <a:rPr lang="en-US" sz="2693" b="1">
                <a:solidFill>
                  <a:srgbClr val="FFFFFF"/>
                </a:solidFill>
                <a:latin typeface="Poppins Bold"/>
                <a:ea typeface="Poppins Bold"/>
                <a:cs typeface="Poppins Bold"/>
                <a:sym typeface="Poppins Bold"/>
              </a:rPr>
              <a:t>Reflecting on Our 2025 Results</a:t>
            </a:r>
          </a:p>
        </p:txBody>
      </p:sp>
      <p:pic>
        <p:nvPicPr>
          <p:cNvPr id="13" name="Picture 12">
            <a:extLst>
              <a:ext uri="{FF2B5EF4-FFF2-40B4-BE49-F238E27FC236}">
                <a16:creationId xmlns:a16="http://schemas.microsoft.com/office/drawing/2014/main" id="{7C990CD6-6418-CAFF-0128-FE02788F88E3}"/>
              </a:ext>
            </a:extLst>
          </p:cNvPr>
          <p:cNvPicPr>
            <a:picLocks noChangeAspect="1"/>
          </p:cNvPicPr>
          <p:nvPr/>
        </p:nvPicPr>
        <p:blipFill>
          <a:blip r:embed="rId10"/>
          <a:stretch>
            <a:fillRect/>
          </a:stretch>
        </p:blipFill>
        <p:spPr>
          <a:xfrm>
            <a:off x="16677778" y="9486900"/>
            <a:ext cx="1457821" cy="55246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creenshot of a graph&#10;&#10;AI-generated content may be incorrect.">
            <a:extLst>
              <a:ext uri="{FF2B5EF4-FFF2-40B4-BE49-F238E27FC236}">
                <a16:creationId xmlns:a16="http://schemas.microsoft.com/office/drawing/2014/main" id="{F32BD782-3FB2-B849-745F-E844967FE4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6530" y="0"/>
            <a:ext cx="15554940" cy="10287000"/>
          </a:xfrm>
          <a:prstGeom prst="rect">
            <a:avLst/>
          </a:prstGeom>
        </p:spPr>
      </p:pic>
      <p:grpSp>
        <p:nvGrpSpPr>
          <p:cNvPr id="4" name="Group 4"/>
          <p:cNvGrpSpPr/>
          <p:nvPr/>
        </p:nvGrpSpPr>
        <p:grpSpPr>
          <a:xfrm>
            <a:off x="0" y="0"/>
            <a:ext cx="914390" cy="10287000"/>
            <a:chOff x="0" y="0"/>
            <a:chExt cx="240827" cy="2709333"/>
          </a:xfrm>
        </p:grpSpPr>
        <p:sp>
          <p:nvSpPr>
            <p:cNvPr id="5" name="Freeform 5"/>
            <p:cNvSpPr/>
            <p:nvPr/>
          </p:nvSpPr>
          <p:spPr>
            <a:xfrm>
              <a:off x="0" y="0"/>
              <a:ext cx="240827" cy="2709333"/>
            </a:xfrm>
            <a:custGeom>
              <a:avLst/>
              <a:gdLst/>
              <a:ahLst/>
              <a:cxnLst/>
              <a:rect l="l" t="t" r="r" b="b"/>
              <a:pathLst>
                <a:path w="240827" h="2709333">
                  <a:moveTo>
                    <a:pt x="0" y="0"/>
                  </a:moveTo>
                  <a:lnTo>
                    <a:pt x="240827" y="0"/>
                  </a:lnTo>
                  <a:lnTo>
                    <a:pt x="240827" y="2709333"/>
                  </a:lnTo>
                  <a:lnTo>
                    <a:pt x="0" y="2709333"/>
                  </a:lnTo>
                  <a:close/>
                </a:path>
              </a:pathLst>
            </a:custGeom>
            <a:solidFill>
              <a:srgbClr val="0A1B2A"/>
            </a:solidFill>
          </p:spPr>
          <p:txBody>
            <a:bodyPr/>
            <a:lstStyle/>
            <a:p>
              <a:endParaRPr lang="en-IE"/>
            </a:p>
          </p:txBody>
        </p:sp>
        <p:sp>
          <p:nvSpPr>
            <p:cNvPr id="6" name="TextBox 6"/>
            <p:cNvSpPr txBox="1"/>
            <p:nvPr/>
          </p:nvSpPr>
          <p:spPr>
            <a:xfrm>
              <a:off x="0" y="-57150"/>
              <a:ext cx="240827" cy="2766483"/>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5867400" y="196256"/>
            <a:ext cx="8534400" cy="439544"/>
          </a:xfrm>
          <a:prstGeom prst="rect">
            <a:avLst/>
          </a:prstGeom>
        </p:spPr>
        <p:txBody>
          <a:bodyPr wrap="square" lIns="0" tIns="0" rIns="0" bIns="0" rtlCol="0" anchor="t">
            <a:spAutoFit/>
          </a:bodyPr>
          <a:lstStyle/>
          <a:p>
            <a:pPr algn="just">
              <a:lnSpc>
                <a:spcPts val="3639"/>
              </a:lnSpc>
              <a:spcBef>
                <a:spcPct val="0"/>
              </a:spcBef>
            </a:pPr>
            <a:r>
              <a:rPr lang="en-US" sz="2599" b="1" dirty="0">
                <a:solidFill>
                  <a:srgbClr val="0A1B2A"/>
                </a:solidFill>
                <a:latin typeface="Poppins Bold"/>
                <a:ea typeface="Poppins Bold"/>
                <a:cs typeface="Poppins Bold"/>
                <a:sym typeface="Poppins Bold"/>
              </a:rPr>
              <a:t>CHIME’S GENDER PAY GAP OVERVIEW 2025</a:t>
            </a:r>
          </a:p>
        </p:txBody>
      </p:sp>
      <p:sp>
        <p:nvSpPr>
          <p:cNvPr id="8" name="TextBox 8"/>
          <p:cNvSpPr txBox="1"/>
          <p:nvPr/>
        </p:nvSpPr>
        <p:spPr>
          <a:xfrm rot="-5400000">
            <a:off x="-2215230" y="6916465"/>
            <a:ext cx="5268650" cy="523876"/>
          </a:xfrm>
          <a:prstGeom prst="rect">
            <a:avLst/>
          </a:prstGeom>
        </p:spPr>
        <p:txBody>
          <a:bodyPr lIns="0" tIns="0" rIns="0" bIns="0" rtlCol="0" anchor="t">
            <a:spAutoFit/>
          </a:bodyPr>
          <a:lstStyle/>
          <a:p>
            <a:pPr algn="l">
              <a:lnSpc>
                <a:spcPts val="4199"/>
              </a:lnSpc>
              <a:spcBef>
                <a:spcPct val="0"/>
              </a:spcBef>
            </a:pPr>
            <a:r>
              <a:rPr lang="en-US" sz="2999" b="1">
                <a:solidFill>
                  <a:srgbClr val="FFFFFF"/>
                </a:solidFill>
                <a:latin typeface="Poppins Bold"/>
                <a:ea typeface="Poppins Bold"/>
                <a:cs typeface="Poppins Bold"/>
                <a:sym typeface="Poppins Bold"/>
              </a:rPr>
              <a:t>METRICS REPORTING</a:t>
            </a:r>
          </a:p>
        </p:txBody>
      </p:sp>
      <p:pic>
        <p:nvPicPr>
          <p:cNvPr id="2" name="Picture 1">
            <a:extLst>
              <a:ext uri="{FF2B5EF4-FFF2-40B4-BE49-F238E27FC236}">
                <a16:creationId xmlns:a16="http://schemas.microsoft.com/office/drawing/2014/main" id="{D569E6A0-9758-A297-63FE-B2841FA9967E}"/>
              </a:ext>
            </a:extLst>
          </p:cNvPr>
          <p:cNvPicPr>
            <a:picLocks noChangeAspect="1"/>
          </p:cNvPicPr>
          <p:nvPr/>
        </p:nvPicPr>
        <p:blipFill>
          <a:blip r:embed="rId4"/>
          <a:stretch>
            <a:fillRect/>
          </a:stretch>
        </p:blipFill>
        <p:spPr>
          <a:xfrm>
            <a:off x="16078200" y="260397"/>
            <a:ext cx="1981199" cy="750805"/>
          </a:xfrm>
          <a:prstGeom prst="rect">
            <a:avLst/>
          </a:prstGeom>
        </p:spPr>
      </p:pic>
      <p:sp>
        <p:nvSpPr>
          <p:cNvPr id="9" name="TextBox 38">
            <a:extLst>
              <a:ext uri="{FF2B5EF4-FFF2-40B4-BE49-F238E27FC236}">
                <a16:creationId xmlns:a16="http://schemas.microsoft.com/office/drawing/2014/main" id="{8F863A5C-2025-62D8-7E94-E8480448BD5F}"/>
              </a:ext>
            </a:extLst>
          </p:cNvPr>
          <p:cNvSpPr txBox="1"/>
          <p:nvPr/>
        </p:nvSpPr>
        <p:spPr>
          <a:xfrm>
            <a:off x="6781800" y="1943100"/>
            <a:ext cx="1328973" cy="654025"/>
          </a:xfrm>
          <a:prstGeom prst="rect">
            <a:avLst/>
          </a:prstGeom>
          <a:solidFill>
            <a:schemeClr val="bg1"/>
          </a:solidFill>
        </p:spPr>
        <p:txBody>
          <a:bodyPr wrap="square" lIns="0" tIns="0" rIns="0" bIns="0" rtlCol="0" anchor="t">
            <a:spAutoFit/>
          </a:bodyPr>
          <a:lstStyle/>
          <a:p>
            <a:pPr algn="l"/>
            <a:r>
              <a:rPr lang="en-US" sz="3200" dirty="0">
                <a:solidFill>
                  <a:srgbClr val="000000"/>
                </a:solidFill>
                <a:latin typeface="Arial" panose="020B0604020202020204" pitchFamily="34" charset="0"/>
                <a:ea typeface="Poppins Bold"/>
                <a:cs typeface="Arial" panose="020B0604020202020204" pitchFamily="34" charset="0"/>
                <a:sym typeface="Poppins Bold"/>
              </a:rPr>
              <a:t>0.5%</a:t>
            </a:r>
          </a:p>
          <a:p>
            <a:pPr algn="l"/>
            <a:r>
              <a:rPr lang="en-US" sz="1050" dirty="0">
                <a:solidFill>
                  <a:srgbClr val="000000"/>
                </a:solidFill>
                <a:latin typeface="Arial" panose="020B0604020202020204" pitchFamily="34" charset="0"/>
                <a:ea typeface="Poppins Bold"/>
                <a:cs typeface="Arial" panose="020B0604020202020204" pitchFamily="34" charset="0"/>
                <a:sym typeface="Poppins Bold"/>
              </a:rPr>
              <a:t>Median</a:t>
            </a:r>
          </a:p>
        </p:txBody>
      </p:sp>
      <p:sp>
        <p:nvSpPr>
          <p:cNvPr id="10" name="TextBox 38">
            <a:extLst>
              <a:ext uri="{FF2B5EF4-FFF2-40B4-BE49-F238E27FC236}">
                <a16:creationId xmlns:a16="http://schemas.microsoft.com/office/drawing/2014/main" id="{C2A723FC-AD9C-0381-227B-EF702C7870F4}"/>
              </a:ext>
            </a:extLst>
          </p:cNvPr>
          <p:cNvSpPr txBox="1"/>
          <p:nvPr/>
        </p:nvSpPr>
        <p:spPr>
          <a:xfrm>
            <a:off x="5226757" y="1943099"/>
            <a:ext cx="1328973" cy="654025"/>
          </a:xfrm>
          <a:prstGeom prst="rect">
            <a:avLst/>
          </a:prstGeom>
          <a:solidFill>
            <a:schemeClr val="bg1"/>
          </a:solidFill>
        </p:spPr>
        <p:txBody>
          <a:bodyPr wrap="square" lIns="0" tIns="0" rIns="0" bIns="0" rtlCol="0" anchor="t">
            <a:spAutoFit/>
          </a:bodyPr>
          <a:lstStyle/>
          <a:p>
            <a:pPr algn="l"/>
            <a:r>
              <a:rPr lang="en-US" sz="3200" dirty="0">
                <a:solidFill>
                  <a:srgbClr val="000000"/>
                </a:solidFill>
                <a:latin typeface="Arial" panose="020B0604020202020204" pitchFamily="34" charset="0"/>
                <a:ea typeface="Poppins Bold"/>
                <a:cs typeface="Arial" panose="020B0604020202020204" pitchFamily="34" charset="0"/>
                <a:sym typeface="Poppins Bold"/>
              </a:rPr>
              <a:t>7.4%</a:t>
            </a:r>
          </a:p>
          <a:p>
            <a:pPr algn="l"/>
            <a:r>
              <a:rPr lang="en-US" sz="1050" dirty="0">
                <a:solidFill>
                  <a:srgbClr val="000000"/>
                </a:solidFill>
                <a:latin typeface="Arial" panose="020B0604020202020204" pitchFamily="34" charset="0"/>
                <a:ea typeface="Poppins Bold"/>
                <a:cs typeface="Arial" panose="020B0604020202020204" pitchFamily="34" charset="0"/>
                <a:sym typeface="Poppins Bold"/>
              </a:rPr>
              <a:t>Mean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5099242C9137144916DA90328FE1F8A" ma:contentTypeVersion="16" ma:contentTypeDescription="Create a new document." ma:contentTypeScope="" ma:versionID="2c91a3541ec7ce68075203f03705497d">
  <xsd:schema xmlns:xsd="http://www.w3.org/2001/XMLSchema" xmlns:xs="http://www.w3.org/2001/XMLSchema" xmlns:p="http://schemas.microsoft.com/office/2006/metadata/properties" xmlns:ns2="866649c0-73c2-4d67-b187-702b3b60c39a" xmlns:ns3="d61bab8e-8484-43e4-899e-0078f4ec08ec" targetNamespace="http://schemas.microsoft.com/office/2006/metadata/properties" ma:root="true" ma:fieldsID="9cf00ee87d8eb086001b134b9cfb88bf" ns2:_="" ns3:_="">
    <xsd:import namespace="866649c0-73c2-4d67-b187-702b3b60c39a"/>
    <xsd:import namespace="d61bab8e-8484-43e4-899e-0078f4ec08e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6649c0-73c2-4d67-b187-702b3b60c3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5359747-698d-4526-9971-384762a3fb43"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61bab8e-8484-43e4-899e-0078f4ec08e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e950dad8-8bad-4e17-8baf-f786c81e9187}" ma:internalName="TaxCatchAll" ma:showField="CatchAllData" ma:web="d61bab8e-8484-43e4-899e-0078f4ec08e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66649c0-73c2-4d67-b187-702b3b60c39a">
      <Terms xmlns="http://schemas.microsoft.com/office/infopath/2007/PartnerControls"/>
    </lcf76f155ced4ddcb4097134ff3c332f>
    <TaxCatchAll xmlns="d61bab8e-8484-43e4-899e-0078f4ec08ec" xsi:nil="true"/>
  </documentManagement>
</p:properties>
</file>

<file path=customXml/itemProps1.xml><?xml version="1.0" encoding="utf-8"?>
<ds:datastoreItem xmlns:ds="http://schemas.openxmlformats.org/officeDocument/2006/customXml" ds:itemID="{90F7F838-05AF-4F7E-8A08-5B4F06355D01}"/>
</file>

<file path=customXml/itemProps2.xml><?xml version="1.0" encoding="utf-8"?>
<ds:datastoreItem xmlns:ds="http://schemas.openxmlformats.org/officeDocument/2006/customXml" ds:itemID="{9C0AE6C9-66D9-4EED-8C17-E40717F6B330}"/>
</file>

<file path=customXml/itemProps3.xml><?xml version="1.0" encoding="utf-8"?>
<ds:datastoreItem xmlns:ds="http://schemas.openxmlformats.org/officeDocument/2006/customXml" ds:itemID="{77D98527-D074-40BC-BA47-ABC4E93B6A37}"/>
</file>

<file path=docProps/app.xml><?xml version="1.0" encoding="utf-8"?>
<Properties xmlns="http://schemas.openxmlformats.org/officeDocument/2006/extended-properties" xmlns:vt="http://schemas.openxmlformats.org/officeDocument/2006/docPropsVTypes">
  <TotalTime>0</TotalTime>
  <Words>2430</Words>
  <Application>Microsoft Office PowerPoint</Application>
  <PresentationFormat>Custom</PresentationFormat>
  <Paragraphs>250</Paragraphs>
  <Slides>18</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Poppins Italics</vt:lpstr>
      <vt:lpstr>Poppins Medium</vt:lpstr>
      <vt:lpstr>Poppins</vt:lpstr>
      <vt:lpstr>Arial Nova</vt:lpstr>
      <vt:lpstr>Poppins Bold</vt:lpstr>
      <vt:lpstr>Arial</vt:lpstr>
      <vt:lpstr>Calibri</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Gender Pay Gap Report TEMPLATE</dc:title>
  <dc:creator>Michelle McDonagh</dc:creator>
  <cp:lastModifiedBy>Maura O'Leary</cp:lastModifiedBy>
  <cp:revision>40</cp:revision>
  <dcterms:created xsi:type="dcterms:W3CDTF">2006-08-16T00:00:00Z</dcterms:created>
  <dcterms:modified xsi:type="dcterms:W3CDTF">2025-12-09T15:10:47Z</dcterms:modified>
  <dc:identifier>DAG2sySbh20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0x010100A5099242C9137144916DA90328FE1F8A</vt:lpwstr>
  </property>
</Properties>
</file>